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3"/>
  </p:notesMasterIdLst>
  <p:sldIdLst>
    <p:sldId id="256" r:id="rId2"/>
  </p:sldIdLst>
  <p:sldSz cx="12599988" cy="178196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37"/>
    <p:restoredTop sz="92792"/>
  </p:normalViewPr>
  <p:slideViewPr>
    <p:cSldViewPr snapToGrid="0" snapToObjects="1">
      <p:cViewPr>
        <p:scale>
          <a:sx n="125" d="100"/>
          <a:sy n="125" d="100"/>
        </p:scale>
        <p:origin x="240" y="-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CFD243-16EF-0044-B38B-2C1CBCCCE260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CF00D-D2C6-3141-98BD-409B59D4E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3905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BCF00D-D2C6-3141-98BD-409B59D4EF3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1353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4999" y="2916325"/>
            <a:ext cx="10709990" cy="6203891"/>
          </a:xfrm>
        </p:spPr>
        <p:txBody>
          <a:bodyPr anchor="b"/>
          <a:lstStyle>
            <a:lvl1pPr algn="ctr">
              <a:defRPr sz="8268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4999" y="9359463"/>
            <a:ext cx="9449991" cy="4302298"/>
          </a:xfrm>
        </p:spPr>
        <p:txBody>
          <a:bodyPr/>
          <a:lstStyle>
            <a:lvl1pPr marL="0" indent="0" algn="ctr">
              <a:buNone/>
              <a:defRPr sz="3307"/>
            </a:lvl1pPr>
            <a:lvl2pPr marL="630022" indent="0" algn="ctr">
              <a:buNone/>
              <a:defRPr sz="2756"/>
            </a:lvl2pPr>
            <a:lvl3pPr marL="1260043" indent="0" algn="ctr">
              <a:buNone/>
              <a:defRPr sz="2480"/>
            </a:lvl3pPr>
            <a:lvl4pPr marL="1890065" indent="0" algn="ctr">
              <a:buNone/>
              <a:defRPr sz="2205"/>
            </a:lvl4pPr>
            <a:lvl5pPr marL="2520086" indent="0" algn="ctr">
              <a:buNone/>
              <a:defRPr sz="2205"/>
            </a:lvl5pPr>
            <a:lvl6pPr marL="3150108" indent="0" algn="ctr">
              <a:buNone/>
              <a:defRPr sz="2205"/>
            </a:lvl6pPr>
            <a:lvl7pPr marL="3780130" indent="0" algn="ctr">
              <a:buNone/>
              <a:defRPr sz="2205"/>
            </a:lvl7pPr>
            <a:lvl8pPr marL="4410151" indent="0" algn="ctr">
              <a:buNone/>
              <a:defRPr sz="2205"/>
            </a:lvl8pPr>
            <a:lvl9pPr marL="5040173" indent="0" algn="ctr">
              <a:buNone/>
              <a:defRPr sz="220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E55D-DE5E-6840-B4CB-B433E83588C1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2F26-8597-9249-A092-42D06C204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403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E55D-DE5E-6840-B4CB-B433E83588C1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2F26-8597-9249-A092-42D06C204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2380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867" y="948733"/>
            <a:ext cx="2716872" cy="15101362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50" y="948733"/>
            <a:ext cx="7993117" cy="1510136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E55D-DE5E-6840-B4CB-B433E83588C1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2F26-8597-9249-A092-42D06C204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2014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E55D-DE5E-6840-B4CB-B433E83588C1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2F26-8597-9249-A092-42D06C204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1924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687" y="4442552"/>
            <a:ext cx="10867490" cy="7412494"/>
          </a:xfrm>
        </p:spPr>
        <p:txBody>
          <a:bodyPr anchor="b"/>
          <a:lstStyle>
            <a:lvl1pPr>
              <a:defRPr sz="8268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687" y="11925172"/>
            <a:ext cx="10867490" cy="3898055"/>
          </a:xfrm>
        </p:spPr>
        <p:txBody>
          <a:bodyPr/>
          <a:lstStyle>
            <a:lvl1pPr marL="0" indent="0">
              <a:buNone/>
              <a:defRPr sz="3307">
                <a:solidFill>
                  <a:schemeClr val="tx1"/>
                </a:solidFill>
              </a:defRPr>
            </a:lvl1pPr>
            <a:lvl2pPr marL="630022" indent="0">
              <a:buNone/>
              <a:defRPr sz="2756">
                <a:solidFill>
                  <a:schemeClr val="tx1">
                    <a:tint val="75000"/>
                  </a:schemeClr>
                </a:solidFill>
              </a:defRPr>
            </a:lvl2pPr>
            <a:lvl3pPr marL="1260043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3pPr>
            <a:lvl4pPr marL="1890065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4pPr>
            <a:lvl5pPr marL="2520086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5pPr>
            <a:lvl6pPr marL="3150108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6pPr>
            <a:lvl7pPr marL="3780130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7pPr>
            <a:lvl8pPr marL="4410151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8pPr>
            <a:lvl9pPr marL="504017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E55D-DE5E-6840-B4CB-B433E83588C1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2F26-8597-9249-A092-42D06C204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580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249" y="4743667"/>
            <a:ext cx="5354995" cy="1130642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8744" y="4743667"/>
            <a:ext cx="5354995" cy="1130642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E55D-DE5E-6840-B4CB-B433E83588C1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2F26-8597-9249-A092-42D06C204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5552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948737"/>
            <a:ext cx="10867490" cy="34443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892" y="4368300"/>
            <a:ext cx="5330385" cy="2140836"/>
          </a:xfrm>
        </p:spPr>
        <p:txBody>
          <a:bodyPr anchor="b"/>
          <a:lstStyle>
            <a:lvl1pPr marL="0" indent="0">
              <a:buNone/>
              <a:defRPr sz="3307" b="1"/>
            </a:lvl1pPr>
            <a:lvl2pPr marL="630022" indent="0">
              <a:buNone/>
              <a:defRPr sz="2756" b="1"/>
            </a:lvl2pPr>
            <a:lvl3pPr marL="1260043" indent="0">
              <a:buNone/>
              <a:defRPr sz="2480" b="1"/>
            </a:lvl3pPr>
            <a:lvl4pPr marL="1890065" indent="0">
              <a:buNone/>
              <a:defRPr sz="2205" b="1"/>
            </a:lvl4pPr>
            <a:lvl5pPr marL="2520086" indent="0">
              <a:buNone/>
              <a:defRPr sz="2205" b="1"/>
            </a:lvl5pPr>
            <a:lvl6pPr marL="3150108" indent="0">
              <a:buNone/>
              <a:defRPr sz="2205" b="1"/>
            </a:lvl6pPr>
            <a:lvl7pPr marL="3780130" indent="0">
              <a:buNone/>
              <a:defRPr sz="2205" b="1"/>
            </a:lvl7pPr>
            <a:lvl8pPr marL="4410151" indent="0">
              <a:buNone/>
              <a:defRPr sz="2205" b="1"/>
            </a:lvl8pPr>
            <a:lvl9pPr marL="5040173" indent="0">
              <a:buNone/>
              <a:defRPr sz="220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892" y="6509136"/>
            <a:ext cx="5330385" cy="957395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8745" y="4368300"/>
            <a:ext cx="5356636" cy="2140836"/>
          </a:xfrm>
        </p:spPr>
        <p:txBody>
          <a:bodyPr anchor="b"/>
          <a:lstStyle>
            <a:lvl1pPr marL="0" indent="0">
              <a:buNone/>
              <a:defRPr sz="3307" b="1"/>
            </a:lvl1pPr>
            <a:lvl2pPr marL="630022" indent="0">
              <a:buNone/>
              <a:defRPr sz="2756" b="1"/>
            </a:lvl2pPr>
            <a:lvl3pPr marL="1260043" indent="0">
              <a:buNone/>
              <a:defRPr sz="2480" b="1"/>
            </a:lvl3pPr>
            <a:lvl4pPr marL="1890065" indent="0">
              <a:buNone/>
              <a:defRPr sz="2205" b="1"/>
            </a:lvl4pPr>
            <a:lvl5pPr marL="2520086" indent="0">
              <a:buNone/>
              <a:defRPr sz="2205" b="1"/>
            </a:lvl5pPr>
            <a:lvl6pPr marL="3150108" indent="0">
              <a:buNone/>
              <a:defRPr sz="2205" b="1"/>
            </a:lvl6pPr>
            <a:lvl7pPr marL="3780130" indent="0">
              <a:buNone/>
              <a:defRPr sz="2205" b="1"/>
            </a:lvl7pPr>
            <a:lvl8pPr marL="4410151" indent="0">
              <a:buNone/>
              <a:defRPr sz="2205" b="1"/>
            </a:lvl8pPr>
            <a:lvl9pPr marL="5040173" indent="0">
              <a:buNone/>
              <a:defRPr sz="220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8745" y="6509136"/>
            <a:ext cx="5356636" cy="957395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E55D-DE5E-6840-B4CB-B433E83588C1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2F26-8597-9249-A092-42D06C204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9365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E55D-DE5E-6840-B4CB-B433E83588C1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2F26-8597-9249-A092-42D06C204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224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E55D-DE5E-6840-B4CB-B433E83588C1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2F26-8597-9249-A092-42D06C204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6053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1187979"/>
            <a:ext cx="4063824" cy="4157927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6636" y="2565709"/>
            <a:ext cx="6378744" cy="12663528"/>
          </a:xfrm>
        </p:spPr>
        <p:txBody>
          <a:bodyPr/>
          <a:lstStyle>
            <a:lvl1pPr>
              <a:defRPr sz="4410"/>
            </a:lvl1pPr>
            <a:lvl2pPr>
              <a:defRPr sz="3858"/>
            </a:lvl2pPr>
            <a:lvl3pPr>
              <a:defRPr sz="3307"/>
            </a:lvl3pPr>
            <a:lvl4pPr>
              <a:defRPr sz="2756"/>
            </a:lvl4pPr>
            <a:lvl5pPr>
              <a:defRPr sz="2756"/>
            </a:lvl5pPr>
            <a:lvl6pPr>
              <a:defRPr sz="2756"/>
            </a:lvl6pPr>
            <a:lvl7pPr>
              <a:defRPr sz="2756"/>
            </a:lvl7pPr>
            <a:lvl8pPr>
              <a:defRPr sz="2756"/>
            </a:lvl8pPr>
            <a:lvl9pPr>
              <a:defRPr sz="2756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0" y="5345906"/>
            <a:ext cx="4063824" cy="9903953"/>
          </a:xfrm>
        </p:spPr>
        <p:txBody>
          <a:bodyPr/>
          <a:lstStyle>
            <a:lvl1pPr marL="0" indent="0">
              <a:buNone/>
              <a:defRPr sz="2205"/>
            </a:lvl1pPr>
            <a:lvl2pPr marL="630022" indent="0">
              <a:buNone/>
              <a:defRPr sz="1929"/>
            </a:lvl2pPr>
            <a:lvl3pPr marL="1260043" indent="0">
              <a:buNone/>
              <a:defRPr sz="1654"/>
            </a:lvl3pPr>
            <a:lvl4pPr marL="1890065" indent="0">
              <a:buNone/>
              <a:defRPr sz="1378"/>
            </a:lvl4pPr>
            <a:lvl5pPr marL="2520086" indent="0">
              <a:buNone/>
              <a:defRPr sz="1378"/>
            </a:lvl5pPr>
            <a:lvl6pPr marL="3150108" indent="0">
              <a:buNone/>
              <a:defRPr sz="1378"/>
            </a:lvl6pPr>
            <a:lvl7pPr marL="3780130" indent="0">
              <a:buNone/>
              <a:defRPr sz="1378"/>
            </a:lvl7pPr>
            <a:lvl8pPr marL="4410151" indent="0">
              <a:buNone/>
              <a:defRPr sz="1378"/>
            </a:lvl8pPr>
            <a:lvl9pPr marL="5040173" indent="0">
              <a:buNone/>
              <a:defRPr sz="137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E55D-DE5E-6840-B4CB-B433E83588C1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2F26-8597-9249-A092-42D06C204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002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1187979"/>
            <a:ext cx="4063824" cy="4157927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56636" y="2565709"/>
            <a:ext cx="6378744" cy="12663528"/>
          </a:xfrm>
        </p:spPr>
        <p:txBody>
          <a:bodyPr anchor="t"/>
          <a:lstStyle>
            <a:lvl1pPr marL="0" indent="0">
              <a:buNone/>
              <a:defRPr sz="4410"/>
            </a:lvl1pPr>
            <a:lvl2pPr marL="630022" indent="0">
              <a:buNone/>
              <a:defRPr sz="3858"/>
            </a:lvl2pPr>
            <a:lvl3pPr marL="1260043" indent="0">
              <a:buNone/>
              <a:defRPr sz="3307"/>
            </a:lvl3pPr>
            <a:lvl4pPr marL="1890065" indent="0">
              <a:buNone/>
              <a:defRPr sz="2756"/>
            </a:lvl4pPr>
            <a:lvl5pPr marL="2520086" indent="0">
              <a:buNone/>
              <a:defRPr sz="2756"/>
            </a:lvl5pPr>
            <a:lvl6pPr marL="3150108" indent="0">
              <a:buNone/>
              <a:defRPr sz="2756"/>
            </a:lvl6pPr>
            <a:lvl7pPr marL="3780130" indent="0">
              <a:buNone/>
              <a:defRPr sz="2756"/>
            </a:lvl7pPr>
            <a:lvl8pPr marL="4410151" indent="0">
              <a:buNone/>
              <a:defRPr sz="2756"/>
            </a:lvl8pPr>
            <a:lvl9pPr marL="5040173" indent="0">
              <a:buNone/>
              <a:defRPr sz="2756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0" y="5345906"/>
            <a:ext cx="4063824" cy="9903953"/>
          </a:xfrm>
        </p:spPr>
        <p:txBody>
          <a:bodyPr/>
          <a:lstStyle>
            <a:lvl1pPr marL="0" indent="0">
              <a:buNone/>
              <a:defRPr sz="2205"/>
            </a:lvl1pPr>
            <a:lvl2pPr marL="630022" indent="0">
              <a:buNone/>
              <a:defRPr sz="1929"/>
            </a:lvl2pPr>
            <a:lvl3pPr marL="1260043" indent="0">
              <a:buNone/>
              <a:defRPr sz="1654"/>
            </a:lvl3pPr>
            <a:lvl4pPr marL="1890065" indent="0">
              <a:buNone/>
              <a:defRPr sz="1378"/>
            </a:lvl4pPr>
            <a:lvl5pPr marL="2520086" indent="0">
              <a:buNone/>
              <a:defRPr sz="1378"/>
            </a:lvl5pPr>
            <a:lvl6pPr marL="3150108" indent="0">
              <a:buNone/>
              <a:defRPr sz="1378"/>
            </a:lvl6pPr>
            <a:lvl7pPr marL="3780130" indent="0">
              <a:buNone/>
              <a:defRPr sz="1378"/>
            </a:lvl7pPr>
            <a:lvl8pPr marL="4410151" indent="0">
              <a:buNone/>
              <a:defRPr sz="1378"/>
            </a:lvl8pPr>
            <a:lvl9pPr marL="5040173" indent="0">
              <a:buNone/>
              <a:defRPr sz="137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E55D-DE5E-6840-B4CB-B433E83588C1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2F26-8597-9249-A092-42D06C204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33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6249" y="948737"/>
            <a:ext cx="10867490" cy="34443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49" y="4743667"/>
            <a:ext cx="10867490" cy="113064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6249" y="16516215"/>
            <a:ext cx="2834997" cy="948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BE55D-DE5E-6840-B4CB-B433E83588C1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73746" y="16516215"/>
            <a:ext cx="4252496" cy="948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8742" y="16516215"/>
            <a:ext cx="2834997" cy="948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82F26-8597-9249-A092-42D06C204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445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260043" rtl="0" eaLnBrk="1" latinLnBrk="0" hangingPunct="1">
        <a:lnSpc>
          <a:spcPct val="90000"/>
        </a:lnSpc>
        <a:spcBef>
          <a:spcPct val="0"/>
        </a:spcBef>
        <a:buNone/>
        <a:defRPr sz="60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5011" indent="-315011" algn="l" defTabSz="1260043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3858" kern="1200">
          <a:solidFill>
            <a:schemeClr val="tx1"/>
          </a:solidFill>
          <a:latin typeface="+mn-lt"/>
          <a:ea typeface="+mn-ea"/>
          <a:cs typeface="+mn-cs"/>
        </a:defRPr>
      </a:lvl1pPr>
      <a:lvl2pPr marL="945032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575054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756" kern="1200">
          <a:solidFill>
            <a:schemeClr val="tx1"/>
          </a:solidFill>
          <a:latin typeface="+mn-lt"/>
          <a:ea typeface="+mn-ea"/>
          <a:cs typeface="+mn-cs"/>
        </a:defRPr>
      </a:lvl3pPr>
      <a:lvl4pPr marL="2205076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4pPr>
      <a:lvl5pPr marL="2835097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5pPr>
      <a:lvl6pPr marL="3465119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6pPr>
      <a:lvl7pPr marL="4095140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7pPr>
      <a:lvl8pPr marL="4725162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8pPr>
      <a:lvl9pPr marL="5355184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1pPr>
      <a:lvl2pPr marL="630022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3pPr>
      <a:lvl4pPr marL="1890065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86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5pPr>
      <a:lvl6pPr marL="3150108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6pPr>
      <a:lvl7pPr marL="3780130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7pPr>
      <a:lvl8pPr marL="4410151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8pPr>
      <a:lvl9pPr marL="5040173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F7A8330A-C4D5-5C4B-AF8E-6A4994F35917}"/>
              </a:ext>
            </a:extLst>
          </p:cNvPr>
          <p:cNvSpPr/>
          <p:nvPr/>
        </p:nvSpPr>
        <p:spPr>
          <a:xfrm>
            <a:off x="161284" y="902907"/>
            <a:ext cx="1530835" cy="67767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fr-FR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fr-F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</a:t>
            </a:r>
            <a:r>
              <a:rPr lang="fr-F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FR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disseminate</a:t>
            </a:r>
            <a:r>
              <a:rPr lang="fr-F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fr-F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fr-F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data</a:t>
            </a: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7D451A65-C473-3E49-9B73-29F2E05CE5B5}"/>
              </a:ext>
            </a:extLst>
          </p:cNvPr>
          <p:cNvGrpSpPr/>
          <p:nvPr/>
        </p:nvGrpSpPr>
        <p:grpSpPr>
          <a:xfrm>
            <a:off x="118663" y="1813537"/>
            <a:ext cx="1616068" cy="1440000"/>
            <a:chOff x="645870" y="1416865"/>
            <a:chExt cx="1616068" cy="1440000"/>
          </a:xfrm>
        </p:grpSpPr>
        <p:sp>
          <p:nvSpPr>
            <p:cNvPr id="4" name="Losange 3">
              <a:extLst>
                <a:ext uri="{FF2B5EF4-FFF2-40B4-BE49-F238E27FC236}">
                  <a16:creationId xmlns:a16="http://schemas.microsoft.com/office/drawing/2014/main" id="{BB52B2D0-AC2E-CC41-8065-CC46F61F4DB1}"/>
                </a:ext>
              </a:extLst>
            </p:cNvPr>
            <p:cNvSpPr/>
            <p:nvPr/>
          </p:nvSpPr>
          <p:spPr>
            <a:xfrm>
              <a:off x="645870" y="1416865"/>
              <a:ext cx="1616068" cy="1440000"/>
            </a:xfrm>
            <a:prstGeom prst="diamond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18B28E5-2AF4-F148-A7C7-C9F253E8A229}"/>
                </a:ext>
              </a:extLst>
            </p:cNvPr>
            <p:cNvSpPr/>
            <p:nvPr/>
          </p:nvSpPr>
          <p:spPr>
            <a:xfrm>
              <a:off x="908594" y="1706197"/>
              <a:ext cx="1090618" cy="8617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Were</a:t>
              </a:r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these</a:t>
              </a:r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 data </a:t>
              </a:r>
              <a:r>
                <a:rPr lang="fr-FR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created</a:t>
              </a:r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 or </a:t>
              </a:r>
              <a:r>
                <a:rPr lang="fr-FR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developed</a:t>
              </a:r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 as part of a </a:t>
              </a:r>
              <a:r>
                <a:rPr lang="fr-FR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partnership</a:t>
              </a:r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B4839584-740E-B34A-98B5-3A39D782BA09}"/>
              </a:ext>
            </a:extLst>
          </p:cNvPr>
          <p:cNvGrpSpPr/>
          <p:nvPr/>
        </p:nvGrpSpPr>
        <p:grpSpPr>
          <a:xfrm>
            <a:off x="2042111" y="1813537"/>
            <a:ext cx="1616068" cy="1440000"/>
            <a:chOff x="645870" y="1416865"/>
            <a:chExt cx="1616068" cy="1440000"/>
          </a:xfrm>
        </p:grpSpPr>
        <p:sp>
          <p:nvSpPr>
            <p:cNvPr id="9" name="Losange 8">
              <a:extLst>
                <a:ext uri="{FF2B5EF4-FFF2-40B4-BE49-F238E27FC236}">
                  <a16:creationId xmlns:a16="http://schemas.microsoft.com/office/drawing/2014/main" id="{D88EED1E-D4F6-8644-B766-8B1D52686A31}"/>
                </a:ext>
              </a:extLst>
            </p:cNvPr>
            <p:cNvSpPr/>
            <p:nvPr/>
          </p:nvSpPr>
          <p:spPr>
            <a:xfrm>
              <a:off x="645870" y="1416865"/>
              <a:ext cx="1616068" cy="1440000"/>
            </a:xfrm>
            <a:prstGeom prst="diamond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58B6AA0-8AB5-414D-B3B9-AE0F2EB43C96}"/>
                </a:ext>
              </a:extLst>
            </p:cNvPr>
            <p:cNvSpPr/>
            <p:nvPr/>
          </p:nvSpPr>
          <p:spPr>
            <a:xfrm>
              <a:off x="860803" y="1755303"/>
              <a:ext cx="1186201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Who</a:t>
              </a:r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contractually</a:t>
              </a:r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owns</a:t>
              </a:r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 or </a:t>
              </a:r>
              <a:r>
                <a:rPr lang="fr-FR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holds</a:t>
              </a:r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 the </a:t>
              </a:r>
              <a:r>
                <a:rPr lang="fr-FR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rights</a:t>
              </a:r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745A0623-8027-8F4E-AD59-D315A7254B91}"/>
              </a:ext>
            </a:extLst>
          </p:cNvPr>
          <p:cNvSpPr/>
          <p:nvPr/>
        </p:nvSpPr>
        <p:spPr>
          <a:xfrm>
            <a:off x="3965563" y="1507704"/>
            <a:ext cx="1665171" cy="3250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Sharing / Co-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ownership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ADFF2A38-97D0-344F-94F7-A08FAB2F406F}"/>
              </a:ext>
            </a:extLst>
          </p:cNvPr>
          <p:cNvCxnSpPr>
            <a:stCxn id="5" idx="2"/>
            <a:endCxn id="4" idx="0"/>
          </p:cNvCxnSpPr>
          <p:nvPr/>
        </p:nvCxnSpPr>
        <p:spPr>
          <a:xfrm flipH="1">
            <a:off x="926701" y="1580581"/>
            <a:ext cx="1" cy="2329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64199F88-1849-2945-B35B-15E2DA7B6A6B}"/>
              </a:ext>
            </a:extLst>
          </p:cNvPr>
          <p:cNvCxnSpPr>
            <a:stCxn id="4" idx="3"/>
            <a:endCxn id="9" idx="1"/>
          </p:cNvCxnSpPr>
          <p:nvPr/>
        </p:nvCxnSpPr>
        <p:spPr>
          <a:xfrm>
            <a:off x="1734731" y="2533537"/>
            <a:ext cx="307380" cy="0"/>
          </a:xfrm>
          <a:prstGeom prst="straightConnector1">
            <a:avLst/>
          </a:prstGeom>
          <a:ln>
            <a:solidFill>
              <a:srgbClr val="4472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en angle 21">
            <a:extLst>
              <a:ext uri="{FF2B5EF4-FFF2-40B4-BE49-F238E27FC236}">
                <a16:creationId xmlns:a16="http://schemas.microsoft.com/office/drawing/2014/main" id="{E307DFC4-0630-8549-9B5C-26E3441D3159}"/>
              </a:ext>
            </a:extLst>
          </p:cNvPr>
          <p:cNvCxnSpPr>
            <a:stCxn id="9" idx="3"/>
            <a:endCxn id="12" idx="1"/>
          </p:cNvCxnSpPr>
          <p:nvPr/>
        </p:nvCxnSpPr>
        <p:spPr>
          <a:xfrm flipV="1">
            <a:off x="3658179" y="1670237"/>
            <a:ext cx="307384" cy="8633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0164949B-DF41-804C-8832-E1700EB0239D}"/>
              </a:ext>
            </a:extLst>
          </p:cNvPr>
          <p:cNvSpPr/>
          <p:nvPr/>
        </p:nvSpPr>
        <p:spPr>
          <a:xfrm>
            <a:off x="5938110" y="1273467"/>
            <a:ext cx="3271150" cy="7965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Dissemination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restrictive conditions</a:t>
            </a:r>
          </a:p>
          <a:p>
            <a:pPr algn="ctr"/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the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terms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agreement (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confidentiality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intellectual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property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provisions).</a:t>
            </a:r>
          </a:p>
        </p:txBody>
      </p: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C56F4DDB-64CA-4B45-ACAB-19835134CA56}"/>
              </a:ext>
            </a:extLst>
          </p:cNvPr>
          <p:cNvCxnSpPr>
            <a:cxnSpLocks/>
            <a:stCxn id="12" idx="3"/>
            <a:endCxn id="23" idx="1"/>
          </p:cNvCxnSpPr>
          <p:nvPr/>
        </p:nvCxnSpPr>
        <p:spPr>
          <a:xfrm>
            <a:off x="5630734" y="1670237"/>
            <a:ext cx="307376" cy="15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F640755D-C09C-4F40-AE61-1C4C56FF12C3}"/>
              </a:ext>
            </a:extLst>
          </p:cNvPr>
          <p:cNvSpPr/>
          <p:nvPr/>
        </p:nvSpPr>
        <p:spPr>
          <a:xfrm>
            <a:off x="3965563" y="2335174"/>
            <a:ext cx="1665171" cy="4002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employer / </a:t>
            </a:r>
            <a:r>
              <a:rPr lang="fr-FR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institution</a:t>
            </a:r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A1FF504C-A928-364D-B67B-C1387310E246}"/>
              </a:ext>
            </a:extLst>
          </p:cNvPr>
          <p:cNvSpPr/>
          <p:nvPr/>
        </p:nvSpPr>
        <p:spPr>
          <a:xfrm>
            <a:off x="5953407" y="2150238"/>
            <a:ext cx="3271150" cy="77530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Dissemination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permitted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ensuring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rights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rules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applying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data (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check the section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below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– </a:t>
            </a:r>
            <a:r>
              <a:rPr lang="fr-FR" sz="105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Protected</a:t>
            </a:r>
            <a:r>
              <a:rPr lang="fr-FR" sz="10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fr-FR" sz="105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Protectable</a:t>
            </a:r>
            <a:r>
              <a:rPr lang="fr-FR" sz="10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Data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7EB52356-50ED-AA45-AA49-D4874B7AC720}"/>
              </a:ext>
            </a:extLst>
          </p:cNvPr>
          <p:cNvCxnSpPr>
            <a:cxnSpLocks/>
            <a:stCxn id="26" idx="3"/>
            <a:endCxn id="27" idx="1"/>
          </p:cNvCxnSpPr>
          <p:nvPr/>
        </p:nvCxnSpPr>
        <p:spPr>
          <a:xfrm>
            <a:off x="5630734" y="2535276"/>
            <a:ext cx="322673" cy="2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id="{A2C59506-A8AA-7744-B99A-36E4F66EF775}"/>
              </a:ext>
            </a:extLst>
          </p:cNvPr>
          <p:cNvCxnSpPr>
            <a:stCxn id="9" idx="3"/>
            <a:endCxn id="26" idx="1"/>
          </p:cNvCxnSpPr>
          <p:nvPr/>
        </p:nvCxnSpPr>
        <p:spPr>
          <a:xfrm>
            <a:off x="3658179" y="2533537"/>
            <a:ext cx="307384" cy="17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6F8BAC4F-55E8-0340-B56F-0152F8E35869}"/>
              </a:ext>
            </a:extLst>
          </p:cNvPr>
          <p:cNvSpPr/>
          <p:nvPr/>
        </p:nvSpPr>
        <p:spPr>
          <a:xfrm>
            <a:off x="3965563" y="3197407"/>
            <a:ext cx="1665171" cy="3250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Third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Party or a Partner</a:t>
            </a:r>
          </a:p>
        </p:txBody>
      </p:sp>
      <p:sp>
        <p:nvSpPr>
          <p:cNvPr id="34" name="Rectangle : coins arrondis 33">
            <a:extLst>
              <a:ext uri="{FF2B5EF4-FFF2-40B4-BE49-F238E27FC236}">
                <a16:creationId xmlns:a16="http://schemas.microsoft.com/office/drawing/2014/main" id="{1ACBF585-C513-6649-ACCB-DAD7B9583784}"/>
              </a:ext>
            </a:extLst>
          </p:cNvPr>
          <p:cNvSpPr/>
          <p:nvPr/>
        </p:nvSpPr>
        <p:spPr>
          <a:xfrm>
            <a:off x="5938110" y="3020585"/>
            <a:ext cx="3271150" cy="67767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Dissemination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must </a:t>
            </a:r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prohibited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‘by default’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unless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expressly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permitted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by the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rights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holder</a:t>
            </a:r>
            <a:endParaRPr lang="fr-FR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Connecteur droit avec flèche 34">
            <a:extLst>
              <a:ext uri="{FF2B5EF4-FFF2-40B4-BE49-F238E27FC236}">
                <a16:creationId xmlns:a16="http://schemas.microsoft.com/office/drawing/2014/main" id="{3782D219-9CA6-2947-A5CE-88B6B0D99A70}"/>
              </a:ext>
            </a:extLst>
          </p:cNvPr>
          <p:cNvCxnSpPr>
            <a:cxnSpLocks/>
            <a:stCxn id="33" idx="3"/>
            <a:endCxn id="34" idx="1"/>
          </p:cNvCxnSpPr>
          <p:nvPr/>
        </p:nvCxnSpPr>
        <p:spPr>
          <a:xfrm flipV="1">
            <a:off x="5630734" y="3359422"/>
            <a:ext cx="307376" cy="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en angle 37">
            <a:extLst>
              <a:ext uri="{FF2B5EF4-FFF2-40B4-BE49-F238E27FC236}">
                <a16:creationId xmlns:a16="http://schemas.microsoft.com/office/drawing/2014/main" id="{CCE9069C-B96D-1346-932B-CDC76202189A}"/>
              </a:ext>
            </a:extLst>
          </p:cNvPr>
          <p:cNvCxnSpPr>
            <a:stCxn id="9" idx="3"/>
            <a:endCxn id="33" idx="1"/>
          </p:cNvCxnSpPr>
          <p:nvPr/>
        </p:nvCxnSpPr>
        <p:spPr>
          <a:xfrm>
            <a:off x="3658179" y="2533541"/>
            <a:ext cx="307380" cy="82640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e 41">
            <a:extLst>
              <a:ext uri="{FF2B5EF4-FFF2-40B4-BE49-F238E27FC236}">
                <a16:creationId xmlns:a16="http://schemas.microsoft.com/office/drawing/2014/main" id="{E0C66C8F-39FB-D344-B954-314870C468A1}"/>
              </a:ext>
            </a:extLst>
          </p:cNvPr>
          <p:cNvGrpSpPr/>
          <p:nvPr/>
        </p:nvGrpSpPr>
        <p:grpSpPr>
          <a:xfrm>
            <a:off x="126952" y="3486493"/>
            <a:ext cx="1616068" cy="1440000"/>
            <a:chOff x="645870" y="1416865"/>
            <a:chExt cx="1616068" cy="1440000"/>
          </a:xfrm>
        </p:grpSpPr>
        <p:sp>
          <p:nvSpPr>
            <p:cNvPr id="43" name="Losange 42">
              <a:extLst>
                <a:ext uri="{FF2B5EF4-FFF2-40B4-BE49-F238E27FC236}">
                  <a16:creationId xmlns:a16="http://schemas.microsoft.com/office/drawing/2014/main" id="{F9AA6228-FC24-7F4A-AA14-3054E868BC8B}"/>
                </a:ext>
              </a:extLst>
            </p:cNvPr>
            <p:cNvSpPr/>
            <p:nvPr/>
          </p:nvSpPr>
          <p:spPr>
            <a:xfrm>
              <a:off x="645870" y="1416865"/>
              <a:ext cx="1616068" cy="1440000"/>
            </a:xfrm>
            <a:prstGeom prst="diamond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587ECC0F-F2E3-254C-80C7-CDA273E5A894}"/>
                </a:ext>
              </a:extLst>
            </p:cNvPr>
            <p:cNvSpPr/>
            <p:nvPr/>
          </p:nvSpPr>
          <p:spPr>
            <a:xfrm>
              <a:off x="871684" y="1792440"/>
              <a:ext cx="1180871" cy="8617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Were</a:t>
              </a:r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these</a:t>
              </a:r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 data </a:t>
              </a:r>
              <a:r>
                <a:rPr lang="fr-FR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generated</a:t>
              </a:r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 or </a:t>
              </a:r>
              <a:r>
                <a:rPr lang="fr-FR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collected</a:t>
              </a:r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 as part of a service </a:t>
              </a:r>
              <a:r>
                <a:rPr lang="fr-FR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delivery</a:t>
              </a:r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? </a:t>
              </a:r>
            </a:p>
          </p:txBody>
        </p:sp>
      </p:grpSp>
      <p:grpSp>
        <p:nvGrpSpPr>
          <p:cNvPr id="46" name="Groupe 45">
            <a:extLst>
              <a:ext uri="{FF2B5EF4-FFF2-40B4-BE49-F238E27FC236}">
                <a16:creationId xmlns:a16="http://schemas.microsoft.com/office/drawing/2014/main" id="{BC6DC047-1BDF-5849-B1DE-9F9E75713D95}"/>
              </a:ext>
            </a:extLst>
          </p:cNvPr>
          <p:cNvGrpSpPr/>
          <p:nvPr/>
        </p:nvGrpSpPr>
        <p:grpSpPr>
          <a:xfrm>
            <a:off x="135168" y="5173943"/>
            <a:ext cx="1616068" cy="1440000"/>
            <a:chOff x="645870" y="1416865"/>
            <a:chExt cx="1616068" cy="1440000"/>
          </a:xfrm>
        </p:grpSpPr>
        <p:sp>
          <p:nvSpPr>
            <p:cNvPr id="47" name="Losange 46">
              <a:extLst>
                <a:ext uri="{FF2B5EF4-FFF2-40B4-BE49-F238E27FC236}">
                  <a16:creationId xmlns:a16="http://schemas.microsoft.com/office/drawing/2014/main" id="{1781909C-896A-9C47-9476-0C21E92C62B6}"/>
                </a:ext>
              </a:extLst>
            </p:cNvPr>
            <p:cNvSpPr/>
            <p:nvPr/>
          </p:nvSpPr>
          <p:spPr>
            <a:xfrm>
              <a:off x="645870" y="1416865"/>
              <a:ext cx="1616068" cy="1440000"/>
            </a:xfrm>
            <a:prstGeom prst="diamond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6B7D3FE3-9058-F740-82AD-47D8300B3499}"/>
                </a:ext>
              </a:extLst>
            </p:cNvPr>
            <p:cNvSpPr/>
            <p:nvPr/>
          </p:nvSpPr>
          <p:spPr>
            <a:xfrm>
              <a:off x="890205" y="1732289"/>
              <a:ext cx="1094385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Is </a:t>
              </a:r>
              <a:r>
                <a:rPr lang="fr-FR" sz="10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your</a:t>
              </a:r>
              <a:r>
                <a:rPr lang="fr-FR" sz="1000" smtClean="0">
                  <a:latin typeface="Arial" panose="020B0604020202020204" pitchFamily="34" charset="0"/>
                  <a:cs typeface="Arial" panose="020B0604020202020204" pitchFamily="34" charset="0"/>
                </a:rPr>
                <a:t> institution the </a:t>
              </a:r>
              <a:r>
                <a:rPr lang="fr-FR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rights</a:t>
              </a:r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holder</a:t>
              </a:r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 / </a:t>
              </a:r>
              <a:r>
                <a:rPr lang="fr-FR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owner</a:t>
              </a:r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thereof</a:t>
              </a:r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</a:p>
          </p:txBody>
        </p:sp>
      </p:grpSp>
      <p:cxnSp>
        <p:nvCxnSpPr>
          <p:cNvPr id="50" name="Connecteur droit avec flèche 49">
            <a:extLst>
              <a:ext uri="{FF2B5EF4-FFF2-40B4-BE49-F238E27FC236}">
                <a16:creationId xmlns:a16="http://schemas.microsoft.com/office/drawing/2014/main" id="{8FBBC155-5CE1-064E-89D3-26C598B2ED32}"/>
              </a:ext>
            </a:extLst>
          </p:cNvPr>
          <p:cNvCxnSpPr>
            <a:stCxn id="4" idx="2"/>
            <a:endCxn id="43" idx="0"/>
          </p:cNvCxnSpPr>
          <p:nvPr/>
        </p:nvCxnSpPr>
        <p:spPr>
          <a:xfrm>
            <a:off x="926701" y="3253537"/>
            <a:ext cx="8289" cy="2329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>
            <a:extLst>
              <a:ext uri="{FF2B5EF4-FFF2-40B4-BE49-F238E27FC236}">
                <a16:creationId xmlns:a16="http://schemas.microsoft.com/office/drawing/2014/main" id="{A49D2DED-4AA6-9745-B038-F5BF7E0818AD}"/>
              </a:ext>
            </a:extLst>
          </p:cNvPr>
          <p:cNvCxnSpPr>
            <a:stCxn id="43" idx="2"/>
            <a:endCxn id="47" idx="0"/>
          </p:cNvCxnSpPr>
          <p:nvPr/>
        </p:nvCxnSpPr>
        <p:spPr>
          <a:xfrm>
            <a:off x="934986" y="4926493"/>
            <a:ext cx="8216" cy="247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en angle 53">
            <a:extLst>
              <a:ext uri="{FF2B5EF4-FFF2-40B4-BE49-F238E27FC236}">
                <a16:creationId xmlns:a16="http://schemas.microsoft.com/office/drawing/2014/main" id="{47F0876C-4EDE-EF43-9065-F8C1A2B570C3}"/>
              </a:ext>
            </a:extLst>
          </p:cNvPr>
          <p:cNvCxnSpPr>
            <a:cxnSpLocks/>
            <a:stCxn id="43" idx="3"/>
            <a:endCxn id="34" idx="2"/>
          </p:cNvCxnSpPr>
          <p:nvPr/>
        </p:nvCxnSpPr>
        <p:spPr>
          <a:xfrm flipV="1">
            <a:off x="1743020" y="3698259"/>
            <a:ext cx="5830665" cy="50823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34436382-FA7A-D54F-B8F6-6BD6F81DA868}"/>
              </a:ext>
            </a:extLst>
          </p:cNvPr>
          <p:cNvGrpSpPr/>
          <p:nvPr/>
        </p:nvGrpSpPr>
        <p:grpSpPr>
          <a:xfrm>
            <a:off x="469785" y="6861397"/>
            <a:ext cx="946841" cy="801521"/>
            <a:chOff x="963977" y="1566716"/>
            <a:chExt cx="946841" cy="801521"/>
          </a:xfrm>
        </p:grpSpPr>
        <p:sp>
          <p:nvSpPr>
            <p:cNvPr id="58" name="Losange 57">
              <a:extLst>
                <a:ext uri="{FF2B5EF4-FFF2-40B4-BE49-F238E27FC236}">
                  <a16:creationId xmlns:a16="http://schemas.microsoft.com/office/drawing/2014/main" id="{CE326919-A4E0-D44F-AE7B-60BC8C5313B6}"/>
                </a:ext>
              </a:extLst>
            </p:cNvPr>
            <p:cNvSpPr/>
            <p:nvPr/>
          </p:nvSpPr>
          <p:spPr>
            <a:xfrm>
              <a:off x="963977" y="1566716"/>
              <a:ext cx="946841" cy="801521"/>
            </a:xfrm>
            <a:prstGeom prst="diamond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8C215DAE-0FBD-D149-9CFE-D6E4E943B5E2}"/>
                </a:ext>
              </a:extLst>
            </p:cNvPr>
            <p:cNvSpPr/>
            <p:nvPr/>
          </p:nvSpPr>
          <p:spPr>
            <a:xfrm>
              <a:off x="1086974" y="1696953"/>
              <a:ext cx="700839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What</a:t>
              </a:r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is</a:t>
              </a:r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 the type of data? </a:t>
              </a:r>
            </a:p>
          </p:txBody>
        </p:sp>
      </p:grpSp>
      <p:cxnSp>
        <p:nvCxnSpPr>
          <p:cNvPr id="63" name="Connecteur en angle 62">
            <a:extLst>
              <a:ext uri="{FF2B5EF4-FFF2-40B4-BE49-F238E27FC236}">
                <a16:creationId xmlns:a16="http://schemas.microsoft.com/office/drawing/2014/main" id="{F38FF176-C058-744C-9856-0D8A879B062C}"/>
              </a:ext>
            </a:extLst>
          </p:cNvPr>
          <p:cNvCxnSpPr>
            <a:cxnSpLocks/>
            <a:stCxn id="47" idx="3"/>
          </p:cNvCxnSpPr>
          <p:nvPr/>
        </p:nvCxnSpPr>
        <p:spPr>
          <a:xfrm flipV="1">
            <a:off x="1751240" y="4559101"/>
            <a:ext cx="5822449" cy="1334842"/>
          </a:xfrm>
          <a:prstGeom prst="bentConnector3">
            <a:avLst>
              <a:gd name="adj1" fmla="val 573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avec flèche 71">
            <a:extLst>
              <a:ext uri="{FF2B5EF4-FFF2-40B4-BE49-F238E27FC236}">
                <a16:creationId xmlns:a16="http://schemas.microsoft.com/office/drawing/2014/main" id="{4180BF30-A3DB-394F-B5F1-C77E86E544B2}"/>
              </a:ext>
            </a:extLst>
          </p:cNvPr>
          <p:cNvCxnSpPr>
            <a:endCxn id="34" idx="2"/>
          </p:cNvCxnSpPr>
          <p:nvPr/>
        </p:nvCxnSpPr>
        <p:spPr>
          <a:xfrm flipV="1">
            <a:off x="7573685" y="3698263"/>
            <a:ext cx="0" cy="8465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479F495A-4FDA-5144-9B08-463C8DA90336}"/>
              </a:ext>
            </a:extLst>
          </p:cNvPr>
          <p:cNvSpPr/>
          <p:nvPr/>
        </p:nvSpPr>
        <p:spPr>
          <a:xfrm>
            <a:off x="3531478" y="6669639"/>
            <a:ext cx="1665171" cy="7973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defence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matters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, or a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protected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scientific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2BA83D0-CF97-E645-A680-1F95681D5024}"/>
              </a:ext>
            </a:extLst>
          </p:cNvPr>
          <p:cNvSpPr/>
          <p:nvPr/>
        </p:nvSpPr>
        <p:spPr>
          <a:xfrm>
            <a:off x="5583297" y="6150614"/>
            <a:ext cx="2231193" cy="10176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Protection of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Classified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National Security Information (</a:t>
            </a:r>
            <a:r>
              <a:rPr lang="fr-FR" sz="1000" b="1" dirty="0">
                <a:latin typeface="Arial" panose="020B0604020202020204" pitchFamily="34" charset="0"/>
                <a:cs typeface="Arial" panose="020B0604020202020204" pitchFamily="34" charset="0"/>
              </a:rPr>
              <a:t>PSDN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</a:p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, public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order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safety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of people and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property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(ex: select agents and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toxins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75" name="Rectangle : coins arrondis 74">
            <a:extLst>
              <a:ext uri="{FF2B5EF4-FFF2-40B4-BE49-F238E27FC236}">
                <a16:creationId xmlns:a16="http://schemas.microsoft.com/office/drawing/2014/main" id="{CB3180B1-189C-7C4E-A1EE-3334F02C29F4}"/>
              </a:ext>
            </a:extLst>
          </p:cNvPr>
          <p:cNvSpPr/>
          <p:nvPr/>
        </p:nvSpPr>
        <p:spPr>
          <a:xfrm>
            <a:off x="8089192" y="6385261"/>
            <a:ext cx="2304829" cy="5522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Dissemination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strictly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prohibited</a:t>
            </a:r>
            <a:endParaRPr lang="fr-FR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3A97180-FCB3-BB4D-AEAB-0ACB10847B51}"/>
              </a:ext>
            </a:extLst>
          </p:cNvPr>
          <p:cNvSpPr/>
          <p:nvPr/>
        </p:nvSpPr>
        <p:spPr>
          <a:xfrm>
            <a:off x="5573301" y="7253672"/>
            <a:ext cx="2231193" cy="7006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Protection of national Scientific and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Technical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Potential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fr-FR" sz="1000" b="1" dirty="0">
                <a:latin typeface="Arial" panose="020B0604020202020204" pitchFamily="34" charset="0"/>
                <a:cs typeface="Arial" panose="020B0604020202020204" pitchFamily="34" charset="0"/>
              </a:rPr>
              <a:t>PPST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) (ex: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restricted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area (ZRR),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secure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unit...)</a:t>
            </a:r>
          </a:p>
        </p:txBody>
      </p:sp>
      <p:cxnSp>
        <p:nvCxnSpPr>
          <p:cNvPr id="78" name="Connecteur en angle 77">
            <a:extLst>
              <a:ext uri="{FF2B5EF4-FFF2-40B4-BE49-F238E27FC236}">
                <a16:creationId xmlns:a16="http://schemas.microsoft.com/office/drawing/2014/main" id="{D6392F49-C04F-0D43-A3BD-7E7DC636CF80}"/>
              </a:ext>
            </a:extLst>
          </p:cNvPr>
          <p:cNvCxnSpPr>
            <a:cxnSpLocks/>
            <a:stCxn id="73" idx="3"/>
            <a:endCxn id="76" idx="1"/>
          </p:cNvCxnSpPr>
          <p:nvPr/>
        </p:nvCxnSpPr>
        <p:spPr>
          <a:xfrm>
            <a:off x="5196649" y="7068316"/>
            <a:ext cx="376652" cy="53569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en angle 79">
            <a:extLst>
              <a:ext uri="{FF2B5EF4-FFF2-40B4-BE49-F238E27FC236}">
                <a16:creationId xmlns:a16="http://schemas.microsoft.com/office/drawing/2014/main" id="{342693E3-1E0F-C245-AF5A-F1DDFFDACCAA}"/>
              </a:ext>
            </a:extLst>
          </p:cNvPr>
          <p:cNvCxnSpPr>
            <a:cxnSpLocks/>
            <a:stCxn id="73" idx="3"/>
            <a:endCxn id="74" idx="1"/>
          </p:cNvCxnSpPr>
          <p:nvPr/>
        </p:nvCxnSpPr>
        <p:spPr>
          <a:xfrm flipV="1">
            <a:off x="5196649" y="6659432"/>
            <a:ext cx="386648" cy="40888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 : coins arrondis 80">
            <a:extLst>
              <a:ext uri="{FF2B5EF4-FFF2-40B4-BE49-F238E27FC236}">
                <a16:creationId xmlns:a16="http://schemas.microsoft.com/office/drawing/2014/main" id="{50593A97-6DEC-DB49-BA77-F7F095616EA4}"/>
              </a:ext>
            </a:extLst>
          </p:cNvPr>
          <p:cNvSpPr/>
          <p:nvPr/>
        </p:nvSpPr>
        <p:spPr>
          <a:xfrm>
            <a:off x="8104520" y="7312503"/>
            <a:ext cx="2289502" cy="58942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Dissemination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must </a:t>
            </a:r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prohibited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‘by default’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unless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permitted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by the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DSSu</a:t>
            </a:r>
            <a:endParaRPr lang="fr-FR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3C505F29-B2C6-5149-B04E-4B741F46C6A9}"/>
              </a:ext>
            </a:extLst>
          </p:cNvPr>
          <p:cNvSpPr/>
          <p:nvPr/>
        </p:nvSpPr>
        <p:spPr>
          <a:xfrm>
            <a:off x="10695881" y="6835883"/>
            <a:ext cx="1742464" cy="6244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</a:p>
          <a:p>
            <a:pPr algn="ctr">
              <a:spcAft>
                <a:spcPts val="300"/>
              </a:spcAft>
            </a:pPr>
            <a:r>
              <a:rPr lang="fr-FR" sz="1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Delegate</a:t>
            </a:r>
            <a:r>
              <a:rPr lang="fr-FR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fr-FR" sz="1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Safety</a:t>
            </a:r>
            <a:r>
              <a:rPr lang="fr-FR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 and Security (</a:t>
            </a:r>
            <a:r>
              <a:rPr lang="fr-FR" sz="1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DSSu</a:t>
            </a:r>
            <a:r>
              <a:rPr lang="fr-FR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cxnSp>
        <p:nvCxnSpPr>
          <p:cNvPr id="88" name="Connecteur droit avec flèche 87">
            <a:extLst>
              <a:ext uri="{FF2B5EF4-FFF2-40B4-BE49-F238E27FC236}">
                <a16:creationId xmlns:a16="http://schemas.microsoft.com/office/drawing/2014/main" id="{3FAF88ED-A7B6-0647-B5F1-6FC1DDCDB068}"/>
              </a:ext>
            </a:extLst>
          </p:cNvPr>
          <p:cNvCxnSpPr>
            <a:cxnSpLocks/>
            <a:stCxn id="76" idx="3"/>
            <a:endCxn id="81" idx="1"/>
          </p:cNvCxnSpPr>
          <p:nvPr/>
        </p:nvCxnSpPr>
        <p:spPr>
          <a:xfrm>
            <a:off x="7804494" y="7604014"/>
            <a:ext cx="300026" cy="32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en angle 92">
            <a:extLst>
              <a:ext uri="{FF2B5EF4-FFF2-40B4-BE49-F238E27FC236}">
                <a16:creationId xmlns:a16="http://schemas.microsoft.com/office/drawing/2014/main" id="{44556234-F2D8-2A4D-BA03-2A8A6D59C092}"/>
              </a:ext>
            </a:extLst>
          </p:cNvPr>
          <p:cNvCxnSpPr>
            <a:cxnSpLocks/>
            <a:stCxn id="81" idx="3"/>
            <a:endCxn id="82" idx="1"/>
          </p:cNvCxnSpPr>
          <p:nvPr/>
        </p:nvCxnSpPr>
        <p:spPr>
          <a:xfrm flipV="1">
            <a:off x="10394022" y="7148103"/>
            <a:ext cx="301859" cy="45911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en angle 94">
            <a:extLst>
              <a:ext uri="{FF2B5EF4-FFF2-40B4-BE49-F238E27FC236}">
                <a16:creationId xmlns:a16="http://schemas.microsoft.com/office/drawing/2014/main" id="{C9F7DB79-C978-C143-AD19-66F58B82F994}"/>
              </a:ext>
            </a:extLst>
          </p:cNvPr>
          <p:cNvCxnSpPr>
            <a:cxnSpLocks/>
            <a:stCxn id="75" idx="3"/>
            <a:endCxn id="82" idx="1"/>
          </p:cNvCxnSpPr>
          <p:nvPr/>
        </p:nvCxnSpPr>
        <p:spPr>
          <a:xfrm>
            <a:off x="10394021" y="6661374"/>
            <a:ext cx="301860" cy="48672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>
            <a:extLst>
              <a:ext uri="{FF2B5EF4-FFF2-40B4-BE49-F238E27FC236}">
                <a16:creationId xmlns:a16="http://schemas.microsoft.com/office/drawing/2014/main" id="{06B1A1E1-251A-6D47-BFEF-57E1708D2FA8}"/>
              </a:ext>
            </a:extLst>
          </p:cNvPr>
          <p:cNvSpPr/>
          <p:nvPr/>
        </p:nvSpPr>
        <p:spPr>
          <a:xfrm>
            <a:off x="3531478" y="5164678"/>
            <a:ext cx="1665171" cy="4867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Personal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Data</a:t>
            </a:r>
          </a:p>
        </p:txBody>
      </p:sp>
      <p:grpSp>
        <p:nvGrpSpPr>
          <p:cNvPr id="103" name="Groupe 102">
            <a:extLst>
              <a:ext uri="{FF2B5EF4-FFF2-40B4-BE49-F238E27FC236}">
                <a16:creationId xmlns:a16="http://schemas.microsoft.com/office/drawing/2014/main" id="{FD9FF0B5-3623-6345-AB7B-07145493AC59}"/>
              </a:ext>
            </a:extLst>
          </p:cNvPr>
          <p:cNvGrpSpPr/>
          <p:nvPr/>
        </p:nvGrpSpPr>
        <p:grpSpPr>
          <a:xfrm>
            <a:off x="5498507" y="4734957"/>
            <a:ext cx="2008417" cy="1359979"/>
            <a:chOff x="645870" y="1456280"/>
            <a:chExt cx="1616068" cy="1359979"/>
          </a:xfrm>
        </p:grpSpPr>
        <p:sp>
          <p:nvSpPr>
            <p:cNvPr id="104" name="Losange 103">
              <a:extLst>
                <a:ext uri="{FF2B5EF4-FFF2-40B4-BE49-F238E27FC236}">
                  <a16:creationId xmlns:a16="http://schemas.microsoft.com/office/drawing/2014/main" id="{E56CF797-5F7D-1C4B-BE35-6D6A3D04D329}"/>
                </a:ext>
              </a:extLst>
            </p:cNvPr>
            <p:cNvSpPr/>
            <p:nvPr/>
          </p:nvSpPr>
          <p:spPr>
            <a:xfrm>
              <a:off x="645870" y="1456280"/>
              <a:ext cx="1616068" cy="1359979"/>
            </a:xfrm>
            <a:prstGeom prst="diamond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C5C96BCF-EC8B-2741-8DDD-41AF140C4865}"/>
                </a:ext>
              </a:extLst>
            </p:cNvPr>
            <p:cNvSpPr/>
            <p:nvPr/>
          </p:nvSpPr>
          <p:spPr>
            <a:xfrm>
              <a:off x="932037" y="1669201"/>
              <a:ext cx="1062476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Was</a:t>
              </a:r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 the release </a:t>
              </a:r>
              <a:r>
                <a:rPr lang="fr-FR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addressed</a:t>
              </a:r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 as part of an </a:t>
              </a:r>
              <a:r>
                <a:rPr lang="fr-FR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access</a:t>
              </a:r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request</a:t>
              </a:r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 made by the </a:t>
              </a:r>
              <a:r>
                <a:rPr lang="fr-FR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individual</a:t>
              </a:r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concerned</a:t>
              </a:r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</a:p>
          </p:txBody>
        </p:sp>
      </p:grpSp>
      <p:sp>
        <p:nvSpPr>
          <p:cNvPr id="107" name="Rectangle : coins arrondis 106">
            <a:extLst>
              <a:ext uri="{FF2B5EF4-FFF2-40B4-BE49-F238E27FC236}">
                <a16:creationId xmlns:a16="http://schemas.microsoft.com/office/drawing/2014/main" id="{D76B6A2F-87F3-B541-BCCF-3EA33431D32E}"/>
              </a:ext>
            </a:extLst>
          </p:cNvPr>
          <p:cNvSpPr/>
          <p:nvPr/>
        </p:nvSpPr>
        <p:spPr>
          <a:xfrm>
            <a:off x="8102068" y="4804213"/>
            <a:ext cx="2291955" cy="5522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Disclosure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limited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the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concerned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exclusively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08" name="Rectangle : coins arrondis 107">
            <a:extLst>
              <a:ext uri="{FF2B5EF4-FFF2-40B4-BE49-F238E27FC236}">
                <a16:creationId xmlns:a16="http://schemas.microsoft.com/office/drawing/2014/main" id="{422115B6-E3D5-B644-8D65-0DB6AFE57DD0}"/>
              </a:ext>
            </a:extLst>
          </p:cNvPr>
          <p:cNvSpPr/>
          <p:nvPr/>
        </p:nvSpPr>
        <p:spPr>
          <a:xfrm>
            <a:off x="8102067" y="5452512"/>
            <a:ext cx="2291955" cy="67767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Dissemination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restrictive conditions</a:t>
            </a:r>
          </a:p>
        </p:txBody>
      </p:sp>
      <p:cxnSp>
        <p:nvCxnSpPr>
          <p:cNvPr id="110" name="Connecteur droit avec flèche 109">
            <a:extLst>
              <a:ext uri="{FF2B5EF4-FFF2-40B4-BE49-F238E27FC236}">
                <a16:creationId xmlns:a16="http://schemas.microsoft.com/office/drawing/2014/main" id="{3394D279-10E8-A449-964B-AEC03EADC6D7}"/>
              </a:ext>
            </a:extLst>
          </p:cNvPr>
          <p:cNvCxnSpPr>
            <a:cxnSpLocks/>
            <a:stCxn id="100" idx="3"/>
            <a:endCxn id="104" idx="1"/>
          </p:cNvCxnSpPr>
          <p:nvPr/>
        </p:nvCxnSpPr>
        <p:spPr>
          <a:xfrm>
            <a:off x="5196649" y="5408046"/>
            <a:ext cx="301858" cy="69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cteur en angle 113">
            <a:extLst>
              <a:ext uri="{FF2B5EF4-FFF2-40B4-BE49-F238E27FC236}">
                <a16:creationId xmlns:a16="http://schemas.microsoft.com/office/drawing/2014/main" id="{7CBF4267-5042-3045-80E0-071F09699F1D}"/>
              </a:ext>
            </a:extLst>
          </p:cNvPr>
          <p:cNvCxnSpPr>
            <a:cxnSpLocks/>
            <a:stCxn id="104" idx="3"/>
            <a:endCxn id="108" idx="1"/>
          </p:cNvCxnSpPr>
          <p:nvPr/>
        </p:nvCxnSpPr>
        <p:spPr>
          <a:xfrm>
            <a:off x="7506924" y="5414947"/>
            <a:ext cx="595143" cy="37640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ectangle 114">
            <a:extLst>
              <a:ext uri="{FF2B5EF4-FFF2-40B4-BE49-F238E27FC236}">
                <a16:creationId xmlns:a16="http://schemas.microsoft.com/office/drawing/2014/main" id="{90150C3D-A2F5-874F-8569-91E874ED581A}"/>
              </a:ext>
            </a:extLst>
          </p:cNvPr>
          <p:cNvSpPr/>
          <p:nvPr/>
        </p:nvSpPr>
        <p:spPr>
          <a:xfrm>
            <a:off x="10695881" y="4975499"/>
            <a:ext cx="1742464" cy="9271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</a:p>
          <a:p>
            <a:pPr algn="ctr"/>
            <a:r>
              <a:rPr lang="fr-FR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Data Protection </a:t>
            </a:r>
            <a:r>
              <a:rPr lang="fr-FR" sz="1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Officer</a:t>
            </a:r>
            <a:r>
              <a:rPr lang="fr-FR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 (DPO)</a:t>
            </a:r>
          </a:p>
          <a:p>
            <a:pPr algn="ctr"/>
            <a:r>
              <a:rPr lang="fr-FR" sz="1000" i="1" dirty="0">
                <a:latin typeface="Arial" panose="020B0604020202020204" pitchFamily="34" charset="0"/>
                <a:cs typeface="Arial" panose="020B0604020202020204" pitchFamily="34" charset="0"/>
              </a:rPr>
              <a:t>and/or </a:t>
            </a:r>
          </a:p>
          <a:p>
            <a:pPr algn="ctr"/>
            <a:r>
              <a:rPr lang="fr-FR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fr-FR" sz="1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Privacy</a:t>
            </a:r>
            <a:r>
              <a:rPr lang="fr-FR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Legal</a:t>
            </a:r>
            <a:r>
              <a:rPr lang="fr-FR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Counsel</a:t>
            </a:r>
            <a:r>
              <a:rPr lang="fr-FR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117" name="Connecteur en angle 116">
            <a:extLst>
              <a:ext uri="{FF2B5EF4-FFF2-40B4-BE49-F238E27FC236}">
                <a16:creationId xmlns:a16="http://schemas.microsoft.com/office/drawing/2014/main" id="{AA3CB29A-E357-F44B-9F8C-1D16AE13FDFD}"/>
              </a:ext>
            </a:extLst>
          </p:cNvPr>
          <p:cNvCxnSpPr>
            <a:cxnSpLocks/>
            <a:stCxn id="104" idx="3"/>
            <a:endCxn id="107" idx="1"/>
          </p:cNvCxnSpPr>
          <p:nvPr/>
        </p:nvCxnSpPr>
        <p:spPr>
          <a:xfrm flipV="1">
            <a:off x="7506924" y="5080326"/>
            <a:ext cx="595144" cy="33462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en angle 118">
            <a:extLst>
              <a:ext uri="{FF2B5EF4-FFF2-40B4-BE49-F238E27FC236}">
                <a16:creationId xmlns:a16="http://schemas.microsoft.com/office/drawing/2014/main" id="{D2A8B530-B09F-8240-AE1A-B3E89702D97B}"/>
              </a:ext>
            </a:extLst>
          </p:cNvPr>
          <p:cNvCxnSpPr>
            <a:cxnSpLocks/>
            <a:stCxn id="107" idx="3"/>
            <a:endCxn id="115" idx="1"/>
          </p:cNvCxnSpPr>
          <p:nvPr/>
        </p:nvCxnSpPr>
        <p:spPr>
          <a:xfrm>
            <a:off x="10394023" y="5080326"/>
            <a:ext cx="301858" cy="35875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cteur en angle 120">
            <a:extLst>
              <a:ext uri="{FF2B5EF4-FFF2-40B4-BE49-F238E27FC236}">
                <a16:creationId xmlns:a16="http://schemas.microsoft.com/office/drawing/2014/main" id="{8D58663B-58D8-6B42-9B76-09D8ABA33BCF}"/>
              </a:ext>
            </a:extLst>
          </p:cNvPr>
          <p:cNvCxnSpPr>
            <a:cxnSpLocks/>
            <a:stCxn id="108" idx="3"/>
            <a:endCxn id="115" idx="1"/>
          </p:cNvCxnSpPr>
          <p:nvPr/>
        </p:nvCxnSpPr>
        <p:spPr>
          <a:xfrm flipV="1">
            <a:off x="10394022" y="5439082"/>
            <a:ext cx="301859" cy="35226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en angle 122">
            <a:extLst>
              <a:ext uri="{FF2B5EF4-FFF2-40B4-BE49-F238E27FC236}">
                <a16:creationId xmlns:a16="http://schemas.microsoft.com/office/drawing/2014/main" id="{87005221-BFF8-624C-8DF9-DF7B5361B32D}"/>
              </a:ext>
            </a:extLst>
          </p:cNvPr>
          <p:cNvCxnSpPr>
            <a:stCxn id="58" idx="3"/>
            <a:endCxn id="100" idx="1"/>
          </p:cNvCxnSpPr>
          <p:nvPr/>
        </p:nvCxnSpPr>
        <p:spPr>
          <a:xfrm flipV="1">
            <a:off x="1416624" y="5408046"/>
            <a:ext cx="2114852" cy="185411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cteur en angle 124">
            <a:extLst>
              <a:ext uri="{FF2B5EF4-FFF2-40B4-BE49-F238E27FC236}">
                <a16:creationId xmlns:a16="http://schemas.microsoft.com/office/drawing/2014/main" id="{7E34E1ED-C166-0F4B-8B51-D223C1C75B33}"/>
              </a:ext>
            </a:extLst>
          </p:cNvPr>
          <p:cNvCxnSpPr>
            <a:stCxn id="58" idx="3"/>
            <a:endCxn id="73" idx="1"/>
          </p:cNvCxnSpPr>
          <p:nvPr/>
        </p:nvCxnSpPr>
        <p:spPr>
          <a:xfrm flipV="1">
            <a:off x="1416624" y="7068316"/>
            <a:ext cx="2114852" cy="19384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cteur droit avec flèche 126">
            <a:extLst>
              <a:ext uri="{FF2B5EF4-FFF2-40B4-BE49-F238E27FC236}">
                <a16:creationId xmlns:a16="http://schemas.microsoft.com/office/drawing/2014/main" id="{8A9ABD09-8220-2140-8B95-4F2937E149C7}"/>
              </a:ext>
            </a:extLst>
          </p:cNvPr>
          <p:cNvCxnSpPr>
            <a:cxnSpLocks/>
            <a:stCxn id="74" idx="3"/>
            <a:endCxn id="75" idx="1"/>
          </p:cNvCxnSpPr>
          <p:nvPr/>
        </p:nvCxnSpPr>
        <p:spPr>
          <a:xfrm>
            <a:off x="7814490" y="6659432"/>
            <a:ext cx="274702" cy="19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avec flèche 128">
            <a:extLst>
              <a:ext uri="{FF2B5EF4-FFF2-40B4-BE49-F238E27FC236}">
                <a16:creationId xmlns:a16="http://schemas.microsoft.com/office/drawing/2014/main" id="{870603A7-59C6-1F4E-A77D-9CDBAB6425B1}"/>
              </a:ext>
            </a:extLst>
          </p:cNvPr>
          <p:cNvCxnSpPr>
            <a:stCxn id="47" idx="2"/>
            <a:endCxn id="58" idx="0"/>
          </p:cNvCxnSpPr>
          <p:nvPr/>
        </p:nvCxnSpPr>
        <p:spPr>
          <a:xfrm>
            <a:off x="943202" y="6613943"/>
            <a:ext cx="2" cy="2474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>
            <a:extLst>
              <a:ext uri="{FF2B5EF4-FFF2-40B4-BE49-F238E27FC236}">
                <a16:creationId xmlns:a16="http://schemas.microsoft.com/office/drawing/2014/main" id="{AEFBB4F5-C079-304E-8469-E00DB0811465}"/>
              </a:ext>
            </a:extLst>
          </p:cNvPr>
          <p:cNvSpPr/>
          <p:nvPr/>
        </p:nvSpPr>
        <p:spPr>
          <a:xfrm>
            <a:off x="3531475" y="8084979"/>
            <a:ext cx="1665171" cy="4913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professional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secrecy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E1FA4A08-D1C5-4A46-938B-B3D6C04F0F1A}"/>
              </a:ext>
            </a:extLst>
          </p:cNvPr>
          <p:cNvSpPr/>
          <p:nvPr/>
        </p:nvSpPr>
        <p:spPr>
          <a:xfrm>
            <a:off x="5583297" y="8095710"/>
            <a:ext cx="2231193" cy="4707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Medical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secrecy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secrecy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correspondence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70" name="Rectangle : coins arrondis 69">
            <a:extLst>
              <a:ext uri="{FF2B5EF4-FFF2-40B4-BE49-F238E27FC236}">
                <a16:creationId xmlns:a16="http://schemas.microsoft.com/office/drawing/2014/main" id="{4BC63F7F-A50F-4644-BF9B-CF4DE50126C2}"/>
              </a:ext>
            </a:extLst>
          </p:cNvPr>
          <p:cNvSpPr/>
          <p:nvPr/>
        </p:nvSpPr>
        <p:spPr>
          <a:xfrm>
            <a:off x="8104520" y="8060819"/>
            <a:ext cx="2291955" cy="5522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Dissemination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strictly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prohibited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6AF34C0A-88D2-384E-A45F-D49341D9D3BD}"/>
              </a:ext>
            </a:extLst>
          </p:cNvPr>
          <p:cNvSpPr/>
          <p:nvPr/>
        </p:nvSpPr>
        <p:spPr>
          <a:xfrm>
            <a:off x="10597019" y="7967149"/>
            <a:ext cx="1841326" cy="742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</a:p>
          <a:p>
            <a:pPr algn="ctr"/>
            <a:r>
              <a:rPr lang="fr-FR" sz="1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Medical</a:t>
            </a:r>
            <a:r>
              <a:rPr lang="fr-FR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Department</a:t>
            </a:r>
            <a:endParaRPr lang="fr-FR" sz="1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000" i="1" dirty="0">
                <a:latin typeface="Arial" panose="020B0604020202020204" pitchFamily="34" charset="0"/>
                <a:cs typeface="Arial" panose="020B0604020202020204" pitchFamily="34" charset="0"/>
              </a:rPr>
              <a:t>and/or </a:t>
            </a:r>
          </a:p>
          <a:p>
            <a:pPr algn="ctr"/>
            <a:r>
              <a:rPr lang="fr-FR" sz="1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Legal</a:t>
            </a:r>
            <a:r>
              <a:rPr lang="fr-FR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Department</a:t>
            </a:r>
            <a:r>
              <a:rPr lang="fr-FR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id="{F7950DC1-106C-A741-964D-A1D2D7F3CC34}"/>
              </a:ext>
            </a:extLst>
          </p:cNvPr>
          <p:cNvCxnSpPr>
            <a:cxnSpLocks/>
            <a:stCxn id="68" idx="3"/>
            <a:endCxn id="69" idx="1"/>
          </p:cNvCxnSpPr>
          <p:nvPr/>
        </p:nvCxnSpPr>
        <p:spPr>
          <a:xfrm>
            <a:off x="5196646" y="8330665"/>
            <a:ext cx="386651" cy="4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D4D8F722-D935-D348-A70D-E93680D2DB83}"/>
              </a:ext>
            </a:extLst>
          </p:cNvPr>
          <p:cNvCxnSpPr>
            <a:cxnSpLocks/>
            <a:stCxn id="69" idx="3"/>
            <a:endCxn id="70" idx="1"/>
          </p:cNvCxnSpPr>
          <p:nvPr/>
        </p:nvCxnSpPr>
        <p:spPr>
          <a:xfrm>
            <a:off x="7814490" y="8331096"/>
            <a:ext cx="290030" cy="58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8668D701-51B9-B84F-92D6-EBDFC72454AC}"/>
              </a:ext>
            </a:extLst>
          </p:cNvPr>
          <p:cNvCxnSpPr>
            <a:cxnSpLocks/>
            <a:stCxn id="70" idx="3"/>
            <a:endCxn id="71" idx="1"/>
          </p:cNvCxnSpPr>
          <p:nvPr/>
        </p:nvCxnSpPr>
        <p:spPr>
          <a:xfrm>
            <a:off x="10396475" y="8336932"/>
            <a:ext cx="200544" cy="14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en angle 20">
            <a:extLst>
              <a:ext uri="{FF2B5EF4-FFF2-40B4-BE49-F238E27FC236}">
                <a16:creationId xmlns:a16="http://schemas.microsoft.com/office/drawing/2014/main" id="{E6810055-BC73-A54B-AEBB-23D9BAF25E8D}"/>
              </a:ext>
            </a:extLst>
          </p:cNvPr>
          <p:cNvCxnSpPr>
            <a:cxnSpLocks/>
            <a:stCxn id="58" idx="3"/>
            <a:endCxn id="68" idx="1"/>
          </p:cNvCxnSpPr>
          <p:nvPr/>
        </p:nvCxnSpPr>
        <p:spPr>
          <a:xfrm>
            <a:off x="1416626" y="7262157"/>
            <a:ext cx="2114849" cy="106850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817732DD-0BE1-8C44-9B0B-D34658273692}"/>
              </a:ext>
            </a:extLst>
          </p:cNvPr>
          <p:cNvSpPr/>
          <p:nvPr/>
        </p:nvSpPr>
        <p:spPr>
          <a:xfrm>
            <a:off x="3531476" y="9099166"/>
            <a:ext cx="1665171" cy="5522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trade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secrets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548EF3E4-4605-124E-9701-6B7FF4FEC8AA}"/>
              </a:ext>
            </a:extLst>
          </p:cNvPr>
          <p:cNvSpPr/>
          <p:nvPr/>
        </p:nvSpPr>
        <p:spPr>
          <a:xfrm>
            <a:off x="5583297" y="8758905"/>
            <a:ext cx="2231193" cy="5677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Know-How :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protocols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processes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algorithms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, source codes…</a:t>
            </a:r>
          </a:p>
        </p:txBody>
      </p:sp>
      <p:sp>
        <p:nvSpPr>
          <p:cNvPr id="85" name="Rectangle : coins arrondis 84">
            <a:extLst>
              <a:ext uri="{FF2B5EF4-FFF2-40B4-BE49-F238E27FC236}">
                <a16:creationId xmlns:a16="http://schemas.microsoft.com/office/drawing/2014/main" id="{59478234-A81F-3345-8E5C-AEFC1BB188D9}"/>
              </a:ext>
            </a:extLst>
          </p:cNvPr>
          <p:cNvSpPr/>
          <p:nvPr/>
        </p:nvSpPr>
        <p:spPr>
          <a:xfrm>
            <a:off x="8089192" y="9101013"/>
            <a:ext cx="2311971" cy="5522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Dissemination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strictly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prohibited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8CCE124D-4CCA-0141-A51B-529262139A28}"/>
              </a:ext>
            </a:extLst>
          </p:cNvPr>
          <p:cNvSpPr/>
          <p:nvPr/>
        </p:nvSpPr>
        <p:spPr>
          <a:xfrm>
            <a:off x="5583296" y="9379827"/>
            <a:ext cx="2231193" cy="6349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Sensitive business information (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industrial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and commercial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strategies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financial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data…).</a:t>
            </a:r>
          </a:p>
        </p:txBody>
      </p:sp>
      <p:cxnSp>
        <p:nvCxnSpPr>
          <p:cNvPr id="87" name="Connecteur en angle 86">
            <a:extLst>
              <a:ext uri="{FF2B5EF4-FFF2-40B4-BE49-F238E27FC236}">
                <a16:creationId xmlns:a16="http://schemas.microsoft.com/office/drawing/2014/main" id="{6ACF76CD-B779-4D47-99EB-D5415924C5FA}"/>
              </a:ext>
            </a:extLst>
          </p:cNvPr>
          <p:cNvCxnSpPr>
            <a:cxnSpLocks/>
            <a:stCxn id="83" idx="3"/>
            <a:endCxn id="86" idx="1"/>
          </p:cNvCxnSpPr>
          <p:nvPr/>
        </p:nvCxnSpPr>
        <p:spPr>
          <a:xfrm>
            <a:off x="5196647" y="9375279"/>
            <a:ext cx="386649" cy="32202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en angle 88">
            <a:extLst>
              <a:ext uri="{FF2B5EF4-FFF2-40B4-BE49-F238E27FC236}">
                <a16:creationId xmlns:a16="http://schemas.microsoft.com/office/drawing/2014/main" id="{241166CE-9226-704E-BE6B-FCA3279A4380}"/>
              </a:ext>
            </a:extLst>
          </p:cNvPr>
          <p:cNvCxnSpPr>
            <a:cxnSpLocks/>
            <a:stCxn id="83" idx="3"/>
            <a:endCxn id="84" idx="1"/>
          </p:cNvCxnSpPr>
          <p:nvPr/>
        </p:nvCxnSpPr>
        <p:spPr>
          <a:xfrm flipV="1">
            <a:off x="5196647" y="9042766"/>
            <a:ext cx="386650" cy="33251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>
            <a:extLst>
              <a:ext uri="{FF2B5EF4-FFF2-40B4-BE49-F238E27FC236}">
                <a16:creationId xmlns:a16="http://schemas.microsoft.com/office/drawing/2014/main" id="{45E86829-291C-D34C-94C3-B248C70FC371}"/>
              </a:ext>
            </a:extLst>
          </p:cNvPr>
          <p:cNvSpPr/>
          <p:nvPr/>
        </p:nvSpPr>
        <p:spPr>
          <a:xfrm>
            <a:off x="10589878" y="8819210"/>
            <a:ext cx="1848467" cy="111271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</a:p>
          <a:p>
            <a:pPr algn="ctr"/>
            <a:r>
              <a:rPr lang="fr-FR" sz="1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Intellectual</a:t>
            </a:r>
            <a:r>
              <a:rPr lang="fr-FR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Property</a:t>
            </a:r>
            <a:r>
              <a:rPr lang="fr-FR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fr-FR" sz="1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  <a:r>
              <a:rPr lang="fr-FR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 Transfer </a:t>
            </a:r>
            <a:r>
              <a:rPr lang="fr-FR" sz="1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Department</a:t>
            </a:r>
            <a:r>
              <a:rPr lang="fr-FR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fr-FR" sz="1000" i="1" dirty="0">
                <a:latin typeface="Arial" panose="020B0604020202020204" pitchFamily="34" charset="0"/>
                <a:cs typeface="Arial" panose="020B0604020202020204" pitchFamily="34" charset="0"/>
              </a:rPr>
              <a:t>and/or </a:t>
            </a:r>
          </a:p>
          <a:p>
            <a:pPr algn="ctr"/>
            <a:r>
              <a:rPr lang="fr-FR" sz="1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Legal</a:t>
            </a:r>
            <a:r>
              <a:rPr lang="fr-FR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Department</a:t>
            </a:r>
            <a:r>
              <a:rPr lang="fr-FR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fr-FR" sz="1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Connecteur en angle 35">
            <a:extLst>
              <a:ext uri="{FF2B5EF4-FFF2-40B4-BE49-F238E27FC236}">
                <a16:creationId xmlns:a16="http://schemas.microsoft.com/office/drawing/2014/main" id="{77110E87-C0BC-834F-9FC9-F46E43EEB13D}"/>
              </a:ext>
            </a:extLst>
          </p:cNvPr>
          <p:cNvCxnSpPr>
            <a:cxnSpLocks/>
            <a:stCxn id="84" idx="3"/>
            <a:endCxn id="85" idx="1"/>
          </p:cNvCxnSpPr>
          <p:nvPr/>
        </p:nvCxnSpPr>
        <p:spPr>
          <a:xfrm>
            <a:off x="7814490" y="9042766"/>
            <a:ext cx="274702" cy="33436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en angle 38">
            <a:extLst>
              <a:ext uri="{FF2B5EF4-FFF2-40B4-BE49-F238E27FC236}">
                <a16:creationId xmlns:a16="http://schemas.microsoft.com/office/drawing/2014/main" id="{FC36AB1A-CD19-8640-BD8D-A41C7458A9A6}"/>
              </a:ext>
            </a:extLst>
          </p:cNvPr>
          <p:cNvCxnSpPr>
            <a:cxnSpLocks/>
            <a:stCxn id="86" idx="3"/>
            <a:endCxn id="85" idx="1"/>
          </p:cNvCxnSpPr>
          <p:nvPr/>
        </p:nvCxnSpPr>
        <p:spPr>
          <a:xfrm flipV="1">
            <a:off x="7814489" y="9377126"/>
            <a:ext cx="274703" cy="32018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8DC87E81-CEA0-3F4B-A1E7-AD870BDF5694}"/>
              </a:ext>
            </a:extLst>
          </p:cNvPr>
          <p:cNvCxnSpPr>
            <a:cxnSpLocks/>
            <a:stCxn id="85" idx="3"/>
            <a:endCxn id="91" idx="1"/>
          </p:cNvCxnSpPr>
          <p:nvPr/>
        </p:nvCxnSpPr>
        <p:spPr>
          <a:xfrm flipV="1">
            <a:off x="10401163" y="9375567"/>
            <a:ext cx="188715" cy="15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101">
            <a:extLst>
              <a:ext uri="{FF2B5EF4-FFF2-40B4-BE49-F238E27FC236}">
                <a16:creationId xmlns:a16="http://schemas.microsoft.com/office/drawing/2014/main" id="{87CA44B4-0841-5949-B806-55B70606BC58}"/>
              </a:ext>
            </a:extLst>
          </p:cNvPr>
          <p:cNvSpPr/>
          <p:nvPr/>
        </p:nvSpPr>
        <p:spPr>
          <a:xfrm>
            <a:off x="3531474" y="10095669"/>
            <a:ext cx="1665171" cy="6585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statistical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confidentiality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secrecy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(ex: INSEE)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EED6FA20-F481-DC41-86FE-7F1C8105D269}"/>
              </a:ext>
            </a:extLst>
          </p:cNvPr>
          <p:cNvSpPr/>
          <p:nvPr/>
        </p:nvSpPr>
        <p:spPr>
          <a:xfrm>
            <a:off x="5583297" y="10097442"/>
            <a:ext cx="2231193" cy="65672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Statistical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surveys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, data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related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to businesses, data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related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individuals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for population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censuses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... </a:t>
            </a:r>
          </a:p>
        </p:txBody>
      </p:sp>
      <p:sp>
        <p:nvSpPr>
          <p:cNvPr id="109" name="Rectangle : coins arrondis 108">
            <a:extLst>
              <a:ext uri="{FF2B5EF4-FFF2-40B4-BE49-F238E27FC236}">
                <a16:creationId xmlns:a16="http://schemas.microsoft.com/office/drawing/2014/main" id="{6E511C27-C064-FC4D-AC6F-658BC0F41682}"/>
              </a:ext>
            </a:extLst>
          </p:cNvPr>
          <p:cNvSpPr/>
          <p:nvPr/>
        </p:nvSpPr>
        <p:spPr>
          <a:xfrm>
            <a:off x="8104520" y="10153985"/>
            <a:ext cx="2291955" cy="5522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Dissemination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requisites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Statistical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Confidentiality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Committee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(CSS)</a:t>
            </a:r>
          </a:p>
        </p:txBody>
      </p:sp>
      <p:cxnSp>
        <p:nvCxnSpPr>
          <p:cNvPr id="112" name="Connecteur droit avec flèche 111">
            <a:extLst>
              <a:ext uri="{FF2B5EF4-FFF2-40B4-BE49-F238E27FC236}">
                <a16:creationId xmlns:a16="http://schemas.microsoft.com/office/drawing/2014/main" id="{DC007AA0-FCCE-354A-8238-F84BCEDD5817}"/>
              </a:ext>
            </a:extLst>
          </p:cNvPr>
          <p:cNvCxnSpPr>
            <a:cxnSpLocks/>
            <a:stCxn id="102" idx="3"/>
            <a:endCxn id="106" idx="1"/>
          </p:cNvCxnSpPr>
          <p:nvPr/>
        </p:nvCxnSpPr>
        <p:spPr>
          <a:xfrm>
            <a:off x="5196645" y="10424919"/>
            <a:ext cx="386652" cy="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cteur droit avec flèche 112">
            <a:extLst>
              <a:ext uri="{FF2B5EF4-FFF2-40B4-BE49-F238E27FC236}">
                <a16:creationId xmlns:a16="http://schemas.microsoft.com/office/drawing/2014/main" id="{6ACB7CB4-5891-CB48-89D8-EC563B18779F}"/>
              </a:ext>
            </a:extLst>
          </p:cNvPr>
          <p:cNvCxnSpPr>
            <a:cxnSpLocks/>
            <a:stCxn id="106" idx="3"/>
            <a:endCxn id="109" idx="1"/>
          </p:cNvCxnSpPr>
          <p:nvPr/>
        </p:nvCxnSpPr>
        <p:spPr>
          <a:xfrm>
            <a:off x="7814490" y="10425806"/>
            <a:ext cx="290030" cy="42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133">
            <a:extLst>
              <a:ext uri="{FF2B5EF4-FFF2-40B4-BE49-F238E27FC236}">
                <a16:creationId xmlns:a16="http://schemas.microsoft.com/office/drawing/2014/main" id="{25B7FD51-67B6-A140-B0F6-622834A4391B}"/>
              </a:ext>
            </a:extLst>
          </p:cNvPr>
          <p:cNvSpPr/>
          <p:nvPr/>
        </p:nvSpPr>
        <p:spPr>
          <a:xfrm>
            <a:off x="3531474" y="10938730"/>
            <a:ext cx="1665171" cy="5173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to copyright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6DCCCB58-2AFB-BF45-AC75-A911DFC5A45F}"/>
              </a:ext>
            </a:extLst>
          </p:cNvPr>
          <p:cNvSpPr/>
          <p:nvPr/>
        </p:nvSpPr>
        <p:spPr>
          <a:xfrm>
            <a:off x="5583297" y="10899735"/>
            <a:ext cx="2231193" cy="6023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Texts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, plans,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drawings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graphics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photographs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video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recordings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, musical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works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36" name="Rectangle : coins arrondis 135">
            <a:extLst>
              <a:ext uri="{FF2B5EF4-FFF2-40B4-BE49-F238E27FC236}">
                <a16:creationId xmlns:a16="http://schemas.microsoft.com/office/drawing/2014/main" id="{11D13C4E-D09C-2B4E-80C4-95530C5EC507}"/>
              </a:ext>
            </a:extLst>
          </p:cNvPr>
          <p:cNvSpPr/>
          <p:nvPr/>
        </p:nvSpPr>
        <p:spPr>
          <a:xfrm>
            <a:off x="8089192" y="10797930"/>
            <a:ext cx="2324011" cy="80833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Dissemination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unrestricted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the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extent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recognizable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individuals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and/or 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buildings </a:t>
            </a:r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depicted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media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E337B4C1-C7F5-D84D-99C9-B54DF62BCC5B}"/>
              </a:ext>
            </a:extLst>
          </p:cNvPr>
          <p:cNvSpPr/>
          <p:nvPr/>
        </p:nvSpPr>
        <p:spPr>
          <a:xfrm>
            <a:off x="10597019" y="10675747"/>
            <a:ext cx="1841326" cy="10503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Contact </a:t>
            </a:r>
          </a:p>
          <a:p>
            <a:pPr algn="ctr"/>
            <a:r>
              <a:rPr lang="fr-FR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Data Protection </a:t>
            </a:r>
            <a:r>
              <a:rPr lang="fr-FR" sz="1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Officer</a:t>
            </a:r>
            <a:r>
              <a:rPr lang="fr-FR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 (DPO)</a:t>
            </a:r>
          </a:p>
          <a:p>
            <a:pPr algn="ctr"/>
            <a:r>
              <a:rPr lang="fr-FR" sz="1000" i="1" dirty="0">
                <a:latin typeface="Arial" panose="020B0604020202020204" pitchFamily="34" charset="0"/>
                <a:cs typeface="Arial" panose="020B0604020202020204" pitchFamily="34" charset="0"/>
              </a:rPr>
              <a:t>and/or </a:t>
            </a:r>
          </a:p>
          <a:p>
            <a:pPr algn="ctr"/>
            <a:r>
              <a:rPr lang="fr-FR" sz="1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Legal</a:t>
            </a:r>
            <a:r>
              <a:rPr lang="fr-FR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Department</a:t>
            </a:r>
            <a:r>
              <a:rPr lang="fr-FR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138" name="Connecteur droit avec flèche 137">
            <a:extLst>
              <a:ext uri="{FF2B5EF4-FFF2-40B4-BE49-F238E27FC236}">
                <a16:creationId xmlns:a16="http://schemas.microsoft.com/office/drawing/2014/main" id="{0D9DA2EE-BB1A-1E42-9462-AC088AAC1F6E}"/>
              </a:ext>
            </a:extLst>
          </p:cNvPr>
          <p:cNvCxnSpPr>
            <a:cxnSpLocks/>
            <a:stCxn id="134" idx="3"/>
            <a:endCxn id="135" idx="1"/>
          </p:cNvCxnSpPr>
          <p:nvPr/>
        </p:nvCxnSpPr>
        <p:spPr>
          <a:xfrm>
            <a:off x="5196645" y="11197401"/>
            <a:ext cx="386652" cy="35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cteur droit avec flèche 138">
            <a:extLst>
              <a:ext uri="{FF2B5EF4-FFF2-40B4-BE49-F238E27FC236}">
                <a16:creationId xmlns:a16="http://schemas.microsoft.com/office/drawing/2014/main" id="{3C711CE6-7638-104A-8FD2-65A0A37B67F5}"/>
              </a:ext>
            </a:extLst>
          </p:cNvPr>
          <p:cNvCxnSpPr>
            <a:cxnSpLocks/>
            <a:stCxn id="135" idx="3"/>
            <a:endCxn id="136" idx="1"/>
          </p:cNvCxnSpPr>
          <p:nvPr/>
        </p:nvCxnSpPr>
        <p:spPr>
          <a:xfrm>
            <a:off x="7814490" y="11200930"/>
            <a:ext cx="274702" cy="1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cteur droit avec flèche 139">
            <a:extLst>
              <a:ext uri="{FF2B5EF4-FFF2-40B4-BE49-F238E27FC236}">
                <a16:creationId xmlns:a16="http://schemas.microsoft.com/office/drawing/2014/main" id="{6BDF67E9-C054-3A40-AD22-9E4C5E3EC7F2}"/>
              </a:ext>
            </a:extLst>
          </p:cNvPr>
          <p:cNvCxnSpPr>
            <a:cxnSpLocks/>
            <a:stCxn id="136" idx="3"/>
            <a:endCxn id="137" idx="1"/>
          </p:cNvCxnSpPr>
          <p:nvPr/>
        </p:nvCxnSpPr>
        <p:spPr>
          <a:xfrm flipV="1">
            <a:off x="10413203" y="11200930"/>
            <a:ext cx="183816" cy="1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Rectangle 140">
            <a:extLst>
              <a:ext uri="{FF2B5EF4-FFF2-40B4-BE49-F238E27FC236}">
                <a16:creationId xmlns:a16="http://schemas.microsoft.com/office/drawing/2014/main" id="{3C36DB22-F7AF-0F47-8F90-F4559E76CD29}"/>
              </a:ext>
            </a:extLst>
          </p:cNvPr>
          <p:cNvSpPr/>
          <p:nvPr/>
        </p:nvSpPr>
        <p:spPr>
          <a:xfrm>
            <a:off x="3518797" y="12960780"/>
            <a:ext cx="1665171" cy="6284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related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discoveries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or patentable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inventions</a:t>
            </a:r>
          </a:p>
        </p:txBody>
      </p:sp>
      <p:sp>
        <p:nvSpPr>
          <p:cNvPr id="143" name="Rectangle : coins arrondis 142">
            <a:extLst>
              <a:ext uri="{FF2B5EF4-FFF2-40B4-BE49-F238E27FC236}">
                <a16:creationId xmlns:a16="http://schemas.microsoft.com/office/drawing/2014/main" id="{5164ECDF-55F9-F341-86B8-68BF2FE930EB}"/>
              </a:ext>
            </a:extLst>
          </p:cNvPr>
          <p:cNvSpPr/>
          <p:nvPr/>
        </p:nvSpPr>
        <p:spPr>
          <a:xfrm>
            <a:off x="8102066" y="12951990"/>
            <a:ext cx="2291955" cy="64250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Dissemination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strictly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prohibited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until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filing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a patent application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9F3D57F2-81F3-F243-89DC-0DFC8AB2F206}"/>
              </a:ext>
            </a:extLst>
          </p:cNvPr>
          <p:cNvSpPr/>
          <p:nvPr/>
        </p:nvSpPr>
        <p:spPr>
          <a:xfrm>
            <a:off x="10597019" y="12937577"/>
            <a:ext cx="1841326" cy="6748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Contact </a:t>
            </a:r>
          </a:p>
          <a:p>
            <a:pPr algn="ctr"/>
            <a:r>
              <a:rPr lang="fr-FR" sz="1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Intellectual</a:t>
            </a:r>
            <a:r>
              <a:rPr lang="fr-FR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Property</a:t>
            </a:r>
            <a:r>
              <a:rPr lang="fr-FR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fr-FR" sz="1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  <a:r>
              <a:rPr lang="fr-FR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 Transfer </a:t>
            </a:r>
            <a:r>
              <a:rPr lang="fr-FR" sz="1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Department</a:t>
            </a:r>
            <a:r>
              <a:rPr lang="fr-FR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147" name="Connecteur droit avec flèche 146">
            <a:extLst>
              <a:ext uri="{FF2B5EF4-FFF2-40B4-BE49-F238E27FC236}">
                <a16:creationId xmlns:a16="http://schemas.microsoft.com/office/drawing/2014/main" id="{151514B9-B7F4-934A-9BD9-93F2450AAAEB}"/>
              </a:ext>
            </a:extLst>
          </p:cNvPr>
          <p:cNvCxnSpPr>
            <a:cxnSpLocks/>
            <a:stCxn id="143" idx="3"/>
            <a:endCxn id="144" idx="1"/>
          </p:cNvCxnSpPr>
          <p:nvPr/>
        </p:nvCxnSpPr>
        <p:spPr>
          <a:xfrm>
            <a:off x="10394021" y="13273242"/>
            <a:ext cx="202998" cy="17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Rectangle : coins arrondis 147">
            <a:extLst>
              <a:ext uri="{FF2B5EF4-FFF2-40B4-BE49-F238E27FC236}">
                <a16:creationId xmlns:a16="http://schemas.microsoft.com/office/drawing/2014/main" id="{46163230-40C3-3247-BBAF-CDA711445A52}"/>
              </a:ext>
            </a:extLst>
          </p:cNvPr>
          <p:cNvSpPr/>
          <p:nvPr/>
        </p:nvSpPr>
        <p:spPr>
          <a:xfrm>
            <a:off x="5583293" y="12930102"/>
            <a:ext cx="2291955" cy="68994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invention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disclosure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53" name="Connecteur droit avec flèche 52">
            <a:extLst>
              <a:ext uri="{FF2B5EF4-FFF2-40B4-BE49-F238E27FC236}">
                <a16:creationId xmlns:a16="http://schemas.microsoft.com/office/drawing/2014/main" id="{42A0B2A8-AC0B-5D49-BB5D-34EBB083DD8F}"/>
              </a:ext>
            </a:extLst>
          </p:cNvPr>
          <p:cNvCxnSpPr>
            <a:cxnSpLocks/>
            <a:stCxn id="141" idx="3"/>
            <a:endCxn id="148" idx="1"/>
          </p:cNvCxnSpPr>
          <p:nvPr/>
        </p:nvCxnSpPr>
        <p:spPr>
          <a:xfrm>
            <a:off x="5183968" y="13275011"/>
            <a:ext cx="399325" cy="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>
            <a:extLst>
              <a:ext uri="{FF2B5EF4-FFF2-40B4-BE49-F238E27FC236}">
                <a16:creationId xmlns:a16="http://schemas.microsoft.com/office/drawing/2014/main" id="{840F94D3-F42F-2C49-B920-33C156F09F7E}"/>
              </a:ext>
            </a:extLst>
          </p:cNvPr>
          <p:cNvCxnSpPr>
            <a:cxnSpLocks/>
            <a:stCxn id="148" idx="3"/>
            <a:endCxn id="143" idx="1"/>
          </p:cNvCxnSpPr>
          <p:nvPr/>
        </p:nvCxnSpPr>
        <p:spPr>
          <a:xfrm flipV="1">
            <a:off x="7875248" y="13273242"/>
            <a:ext cx="226818" cy="18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Rectangle 148">
            <a:extLst>
              <a:ext uri="{FF2B5EF4-FFF2-40B4-BE49-F238E27FC236}">
                <a16:creationId xmlns:a16="http://schemas.microsoft.com/office/drawing/2014/main" id="{BF55E511-0303-3F42-96C7-890421366D14}"/>
              </a:ext>
            </a:extLst>
          </p:cNvPr>
          <p:cNvSpPr/>
          <p:nvPr/>
        </p:nvSpPr>
        <p:spPr>
          <a:xfrm>
            <a:off x="3531476" y="13877243"/>
            <a:ext cx="1665171" cy="5316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Database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or software</a:t>
            </a:r>
          </a:p>
        </p:txBody>
      </p:sp>
      <p:sp>
        <p:nvSpPr>
          <p:cNvPr id="150" name="Rectangle : coins arrondis 149">
            <a:extLst>
              <a:ext uri="{FF2B5EF4-FFF2-40B4-BE49-F238E27FC236}">
                <a16:creationId xmlns:a16="http://schemas.microsoft.com/office/drawing/2014/main" id="{645EC84F-2DB6-5C48-B528-07C48E6C86BA}"/>
              </a:ext>
            </a:extLst>
          </p:cNvPr>
          <p:cNvSpPr/>
          <p:nvPr/>
        </p:nvSpPr>
        <p:spPr>
          <a:xfrm>
            <a:off x="8102066" y="14789786"/>
            <a:ext cx="2283767" cy="43853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Dissemination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strictly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prohibited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3" name="Groupe 162">
            <a:extLst>
              <a:ext uri="{FF2B5EF4-FFF2-40B4-BE49-F238E27FC236}">
                <a16:creationId xmlns:a16="http://schemas.microsoft.com/office/drawing/2014/main" id="{3CE82E0A-5A74-D44A-9169-55F7C374A7ED}"/>
              </a:ext>
            </a:extLst>
          </p:cNvPr>
          <p:cNvGrpSpPr/>
          <p:nvPr/>
        </p:nvGrpSpPr>
        <p:grpSpPr>
          <a:xfrm>
            <a:off x="10613396" y="14679542"/>
            <a:ext cx="1808572" cy="1213515"/>
            <a:chOff x="845968" y="1402769"/>
            <a:chExt cx="1198898" cy="1213515"/>
          </a:xfrm>
        </p:grpSpPr>
        <p:sp>
          <p:nvSpPr>
            <p:cNvPr id="164" name="Losange 163">
              <a:extLst>
                <a:ext uri="{FF2B5EF4-FFF2-40B4-BE49-F238E27FC236}">
                  <a16:creationId xmlns:a16="http://schemas.microsoft.com/office/drawing/2014/main" id="{A11B281A-E337-834B-8FBF-76B5EE368716}"/>
                </a:ext>
              </a:extLst>
            </p:cNvPr>
            <p:cNvSpPr/>
            <p:nvPr/>
          </p:nvSpPr>
          <p:spPr>
            <a:xfrm>
              <a:off x="845968" y="1402769"/>
              <a:ext cx="1198898" cy="1213515"/>
            </a:xfrm>
            <a:prstGeom prst="diamond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5F647AF0-9758-634C-9D2E-13D609B23DDE}"/>
                </a:ext>
              </a:extLst>
            </p:cNvPr>
            <p:cNvSpPr/>
            <p:nvPr/>
          </p:nvSpPr>
          <p:spPr>
            <a:xfrm>
              <a:off x="1044284" y="1599806"/>
              <a:ext cx="792799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Upon</a:t>
              </a:r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internal</a:t>
              </a:r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decision</a:t>
              </a:r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 by the </a:t>
              </a:r>
              <a:r>
                <a:rPr lang="fr-FR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department</a:t>
              </a:r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having</a:t>
              </a:r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authority</a:t>
              </a:r>
              <a:endParaRPr lang="fr-FR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06" name="Rectangle : coins arrondis 205">
            <a:extLst>
              <a:ext uri="{FF2B5EF4-FFF2-40B4-BE49-F238E27FC236}">
                <a16:creationId xmlns:a16="http://schemas.microsoft.com/office/drawing/2014/main" id="{7CC67F13-FBC6-9242-957A-1AE1D35AB1B8}"/>
              </a:ext>
            </a:extLst>
          </p:cNvPr>
          <p:cNvSpPr/>
          <p:nvPr/>
        </p:nvSpPr>
        <p:spPr>
          <a:xfrm>
            <a:off x="8089192" y="15324872"/>
            <a:ext cx="2296641" cy="47835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Dissemination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permitted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3414301B-6B89-8B4C-9C49-EC412DEE5E00}"/>
              </a:ext>
            </a:extLst>
          </p:cNvPr>
          <p:cNvSpPr/>
          <p:nvPr/>
        </p:nvSpPr>
        <p:spPr>
          <a:xfrm>
            <a:off x="10589878" y="13750882"/>
            <a:ext cx="1841326" cy="77775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Contact </a:t>
            </a:r>
          </a:p>
          <a:p>
            <a:pPr algn="ctr"/>
            <a:r>
              <a:rPr lang="fr-FR" sz="1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Intellectual</a:t>
            </a:r>
            <a:r>
              <a:rPr lang="fr-FR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Property</a:t>
            </a:r>
            <a:r>
              <a:rPr lang="fr-FR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fr-FR" sz="1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  <a:r>
              <a:rPr lang="fr-FR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 Transfer </a:t>
            </a:r>
            <a:r>
              <a:rPr lang="fr-FR" sz="1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Department</a:t>
            </a:r>
            <a:r>
              <a:rPr lang="fr-FR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E48D0C4E-421C-024C-B9EC-D79B3692FC34}"/>
              </a:ext>
            </a:extLst>
          </p:cNvPr>
          <p:cNvSpPr/>
          <p:nvPr/>
        </p:nvSpPr>
        <p:spPr>
          <a:xfrm>
            <a:off x="3524333" y="15957805"/>
            <a:ext cx="4352115" cy="93528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gathered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at least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half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public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funds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b="1" dirty="0">
                <a:latin typeface="Arial" panose="020B0604020202020204" pitchFamily="34" charset="0"/>
                <a:cs typeface="Arial" panose="020B0604020202020204" pitchFamily="34" charset="0"/>
              </a:rPr>
              <a:t>and/or </a:t>
            </a:r>
          </a:p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arising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funded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whole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or in part by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funder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requires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those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data to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open and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disseminated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Commission, ANR,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Wellcome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Trust, NIH...).</a:t>
            </a:r>
          </a:p>
        </p:txBody>
      </p:sp>
      <p:sp>
        <p:nvSpPr>
          <p:cNvPr id="216" name="Rectangle : coins arrondis 215">
            <a:extLst>
              <a:ext uri="{FF2B5EF4-FFF2-40B4-BE49-F238E27FC236}">
                <a16:creationId xmlns:a16="http://schemas.microsoft.com/office/drawing/2014/main" id="{34420F93-2D0C-5C49-A607-CED77867EA9D}"/>
              </a:ext>
            </a:extLst>
          </p:cNvPr>
          <p:cNvSpPr/>
          <p:nvPr/>
        </p:nvSpPr>
        <p:spPr>
          <a:xfrm>
            <a:off x="8089193" y="15937389"/>
            <a:ext cx="2296640" cy="97170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Dissemination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final data </a:t>
            </a:r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permitted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provided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have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ensured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rights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rules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applying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(as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abovementioned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484704B1-5623-344D-8240-88761A068B0E}"/>
              </a:ext>
            </a:extLst>
          </p:cNvPr>
          <p:cNvSpPr/>
          <p:nvPr/>
        </p:nvSpPr>
        <p:spPr>
          <a:xfrm>
            <a:off x="10589878" y="16147131"/>
            <a:ext cx="1841326" cy="5522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</a:p>
          <a:p>
            <a:pPr algn="ctr"/>
            <a:r>
              <a:rPr lang="fr-FR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Scientific Information Service / Library  </a:t>
            </a:r>
          </a:p>
        </p:txBody>
      </p:sp>
      <p:cxnSp>
        <p:nvCxnSpPr>
          <p:cNvPr id="220" name="Connecteur droit avec flèche 219">
            <a:extLst>
              <a:ext uri="{FF2B5EF4-FFF2-40B4-BE49-F238E27FC236}">
                <a16:creationId xmlns:a16="http://schemas.microsoft.com/office/drawing/2014/main" id="{82B032D1-7554-154D-BF18-22A6D3C1F302}"/>
              </a:ext>
            </a:extLst>
          </p:cNvPr>
          <p:cNvCxnSpPr>
            <a:cxnSpLocks/>
            <a:stCxn id="216" idx="3"/>
            <a:endCxn id="217" idx="1"/>
          </p:cNvCxnSpPr>
          <p:nvPr/>
        </p:nvCxnSpPr>
        <p:spPr>
          <a:xfrm>
            <a:off x="10385833" y="16423243"/>
            <a:ext cx="20404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necteur droit avec flèche 225">
            <a:extLst>
              <a:ext uri="{FF2B5EF4-FFF2-40B4-BE49-F238E27FC236}">
                <a16:creationId xmlns:a16="http://schemas.microsoft.com/office/drawing/2014/main" id="{4B44B037-6C9B-AC4D-A369-947FF5B100CA}"/>
              </a:ext>
            </a:extLst>
          </p:cNvPr>
          <p:cNvCxnSpPr>
            <a:cxnSpLocks/>
            <a:stCxn id="214" idx="3"/>
            <a:endCxn id="216" idx="1"/>
          </p:cNvCxnSpPr>
          <p:nvPr/>
        </p:nvCxnSpPr>
        <p:spPr>
          <a:xfrm flipV="1">
            <a:off x="7876448" y="16423243"/>
            <a:ext cx="212745" cy="22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necteur en angle 227">
            <a:extLst>
              <a:ext uri="{FF2B5EF4-FFF2-40B4-BE49-F238E27FC236}">
                <a16:creationId xmlns:a16="http://schemas.microsoft.com/office/drawing/2014/main" id="{B333AC1D-3E29-AA4C-9567-0CBDA8FDD62F}"/>
              </a:ext>
            </a:extLst>
          </p:cNvPr>
          <p:cNvCxnSpPr>
            <a:cxnSpLocks/>
            <a:stCxn id="58" idx="2"/>
            <a:endCxn id="214" idx="1"/>
          </p:cNvCxnSpPr>
          <p:nvPr/>
        </p:nvCxnSpPr>
        <p:spPr>
          <a:xfrm rot="16200000" flipH="1">
            <a:off x="-2147497" y="10753620"/>
            <a:ext cx="8762532" cy="258112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0" name="Groupe 229">
            <a:extLst>
              <a:ext uri="{FF2B5EF4-FFF2-40B4-BE49-F238E27FC236}">
                <a16:creationId xmlns:a16="http://schemas.microsoft.com/office/drawing/2014/main" id="{A6B62C14-0D6A-8441-87CB-93EFB8E8E8A6}"/>
              </a:ext>
            </a:extLst>
          </p:cNvPr>
          <p:cNvGrpSpPr/>
          <p:nvPr/>
        </p:nvGrpSpPr>
        <p:grpSpPr>
          <a:xfrm>
            <a:off x="1471526" y="15989083"/>
            <a:ext cx="946842" cy="868318"/>
            <a:chOff x="1831536" y="7629324"/>
            <a:chExt cx="946842" cy="868318"/>
          </a:xfrm>
        </p:grpSpPr>
        <p:sp>
          <p:nvSpPr>
            <p:cNvPr id="231" name="Ellipse 230">
              <a:extLst>
                <a:ext uri="{FF2B5EF4-FFF2-40B4-BE49-F238E27FC236}">
                  <a16:creationId xmlns:a16="http://schemas.microsoft.com/office/drawing/2014/main" id="{4D00A707-1607-1941-A02C-D3F749609EC4}"/>
                </a:ext>
              </a:extLst>
            </p:cNvPr>
            <p:cNvSpPr/>
            <p:nvPr/>
          </p:nvSpPr>
          <p:spPr>
            <a:xfrm>
              <a:off x="1879844" y="7629324"/>
              <a:ext cx="868318" cy="868318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2" name="Rectangle 231">
              <a:extLst>
                <a:ext uri="{FF2B5EF4-FFF2-40B4-BE49-F238E27FC236}">
                  <a16:creationId xmlns:a16="http://schemas.microsoft.com/office/drawing/2014/main" id="{4B72153F-F755-3443-8907-A2558E320235}"/>
                </a:ext>
              </a:extLst>
            </p:cNvPr>
            <p:cNvSpPr/>
            <p:nvPr/>
          </p:nvSpPr>
          <p:spPr>
            <a:xfrm>
              <a:off x="1831536" y="7863427"/>
              <a:ext cx="946842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Others</a:t>
              </a:r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</p:grpSp>
      <p:cxnSp>
        <p:nvCxnSpPr>
          <p:cNvPr id="242" name="Connecteur en angle 241">
            <a:extLst>
              <a:ext uri="{FF2B5EF4-FFF2-40B4-BE49-F238E27FC236}">
                <a16:creationId xmlns:a16="http://schemas.microsoft.com/office/drawing/2014/main" id="{5D4FC6CE-3178-9542-8982-61EFD7BFA32E}"/>
              </a:ext>
            </a:extLst>
          </p:cNvPr>
          <p:cNvCxnSpPr>
            <a:stCxn id="58" idx="3"/>
            <a:endCxn id="83" idx="1"/>
          </p:cNvCxnSpPr>
          <p:nvPr/>
        </p:nvCxnSpPr>
        <p:spPr>
          <a:xfrm>
            <a:off x="1416626" y="7262158"/>
            <a:ext cx="2114850" cy="211312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Connecteur en angle 243">
            <a:extLst>
              <a:ext uri="{FF2B5EF4-FFF2-40B4-BE49-F238E27FC236}">
                <a16:creationId xmlns:a16="http://schemas.microsoft.com/office/drawing/2014/main" id="{0B4610AE-D229-2B4F-8F2E-15C63E696608}"/>
              </a:ext>
            </a:extLst>
          </p:cNvPr>
          <p:cNvCxnSpPr>
            <a:stCxn id="58" idx="3"/>
            <a:endCxn id="102" idx="1"/>
          </p:cNvCxnSpPr>
          <p:nvPr/>
        </p:nvCxnSpPr>
        <p:spPr>
          <a:xfrm>
            <a:off x="1416626" y="7262158"/>
            <a:ext cx="2114848" cy="316276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Connecteur en angle 245">
            <a:extLst>
              <a:ext uri="{FF2B5EF4-FFF2-40B4-BE49-F238E27FC236}">
                <a16:creationId xmlns:a16="http://schemas.microsoft.com/office/drawing/2014/main" id="{B89887D4-84A1-5C47-8D8D-A267712811CD}"/>
              </a:ext>
            </a:extLst>
          </p:cNvPr>
          <p:cNvCxnSpPr>
            <a:stCxn id="58" idx="3"/>
            <a:endCxn id="134" idx="1"/>
          </p:cNvCxnSpPr>
          <p:nvPr/>
        </p:nvCxnSpPr>
        <p:spPr>
          <a:xfrm>
            <a:off x="1416626" y="7262158"/>
            <a:ext cx="2114848" cy="393524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Connecteur en angle 247">
            <a:extLst>
              <a:ext uri="{FF2B5EF4-FFF2-40B4-BE49-F238E27FC236}">
                <a16:creationId xmlns:a16="http://schemas.microsoft.com/office/drawing/2014/main" id="{F6160062-EF82-E444-A454-E0D3D92D2867}"/>
              </a:ext>
            </a:extLst>
          </p:cNvPr>
          <p:cNvCxnSpPr>
            <a:cxnSpLocks/>
            <a:stCxn id="58" idx="3"/>
            <a:endCxn id="141" idx="1"/>
          </p:cNvCxnSpPr>
          <p:nvPr/>
        </p:nvCxnSpPr>
        <p:spPr>
          <a:xfrm>
            <a:off x="1416626" y="7262158"/>
            <a:ext cx="2102171" cy="6012853"/>
          </a:xfrm>
          <a:prstGeom prst="bentConnector3">
            <a:avLst>
              <a:gd name="adj1" fmla="val 5021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Connecteur en angle 254">
            <a:extLst>
              <a:ext uri="{FF2B5EF4-FFF2-40B4-BE49-F238E27FC236}">
                <a16:creationId xmlns:a16="http://schemas.microsoft.com/office/drawing/2014/main" id="{C9F808FE-2D40-AD4E-92B4-606B5A970E8E}"/>
              </a:ext>
            </a:extLst>
          </p:cNvPr>
          <p:cNvCxnSpPr>
            <a:stCxn id="58" idx="3"/>
            <a:endCxn id="149" idx="1"/>
          </p:cNvCxnSpPr>
          <p:nvPr/>
        </p:nvCxnSpPr>
        <p:spPr>
          <a:xfrm>
            <a:off x="1416626" y="7262158"/>
            <a:ext cx="2114850" cy="688091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ZoneTexte 257">
            <a:extLst>
              <a:ext uri="{FF2B5EF4-FFF2-40B4-BE49-F238E27FC236}">
                <a16:creationId xmlns:a16="http://schemas.microsoft.com/office/drawing/2014/main" id="{A10FFA51-2E98-2B4C-8E47-81B401A88958}"/>
              </a:ext>
            </a:extLst>
          </p:cNvPr>
          <p:cNvSpPr txBox="1"/>
          <p:nvPr/>
        </p:nvSpPr>
        <p:spPr>
          <a:xfrm>
            <a:off x="1668902" y="2281606"/>
            <a:ext cx="4063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rgbClr val="4472C4"/>
                </a:solidFill>
              </a:rPr>
              <a:t>YES</a:t>
            </a:r>
            <a:endParaRPr lang="fr-FR" sz="1050" dirty="0">
              <a:solidFill>
                <a:srgbClr val="4472C4"/>
              </a:solidFill>
            </a:endParaRPr>
          </a:p>
        </p:txBody>
      </p:sp>
      <p:sp>
        <p:nvSpPr>
          <p:cNvPr id="259" name="ZoneTexte 258">
            <a:extLst>
              <a:ext uri="{FF2B5EF4-FFF2-40B4-BE49-F238E27FC236}">
                <a16:creationId xmlns:a16="http://schemas.microsoft.com/office/drawing/2014/main" id="{4CCE8421-DFA3-A44E-9FBA-D15E47B32F7E}"/>
              </a:ext>
            </a:extLst>
          </p:cNvPr>
          <p:cNvSpPr txBox="1"/>
          <p:nvPr/>
        </p:nvSpPr>
        <p:spPr>
          <a:xfrm>
            <a:off x="926696" y="3240271"/>
            <a:ext cx="4899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rgbClr val="4472C4"/>
                </a:solidFill>
              </a:rPr>
              <a:t>NO</a:t>
            </a:r>
            <a:endParaRPr lang="fr-FR" sz="1050" dirty="0">
              <a:solidFill>
                <a:srgbClr val="4472C4"/>
              </a:solidFill>
            </a:endParaRPr>
          </a:p>
        </p:txBody>
      </p:sp>
      <p:sp>
        <p:nvSpPr>
          <p:cNvPr id="260" name="ZoneTexte 259">
            <a:extLst>
              <a:ext uri="{FF2B5EF4-FFF2-40B4-BE49-F238E27FC236}">
                <a16:creationId xmlns:a16="http://schemas.microsoft.com/office/drawing/2014/main" id="{0B7AB78C-7D1B-2343-A560-B975CB372A0B}"/>
              </a:ext>
            </a:extLst>
          </p:cNvPr>
          <p:cNvSpPr txBox="1"/>
          <p:nvPr/>
        </p:nvSpPr>
        <p:spPr>
          <a:xfrm>
            <a:off x="1750816" y="3973538"/>
            <a:ext cx="4063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rgbClr val="4472C4"/>
                </a:solidFill>
              </a:rPr>
              <a:t>YES</a:t>
            </a:r>
            <a:endParaRPr lang="fr-FR" sz="1050" dirty="0">
              <a:solidFill>
                <a:srgbClr val="4472C4"/>
              </a:solidFill>
            </a:endParaRPr>
          </a:p>
        </p:txBody>
      </p:sp>
      <p:sp>
        <p:nvSpPr>
          <p:cNvPr id="261" name="ZoneTexte 260">
            <a:extLst>
              <a:ext uri="{FF2B5EF4-FFF2-40B4-BE49-F238E27FC236}">
                <a16:creationId xmlns:a16="http://schemas.microsoft.com/office/drawing/2014/main" id="{ADFE46CE-5850-9846-BF2F-BB2A034EDFA5}"/>
              </a:ext>
            </a:extLst>
          </p:cNvPr>
          <p:cNvSpPr txBox="1"/>
          <p:nvPr/>
        </p:nvSpPr>
        <p:spPr>
          <a:xfrm>
            <a:off x="934913" y="4908973"/>
            <a:ext cx="4899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rgbClr val="4472C4"/>
                </a:solidFill>
              </a:rPr>
              <a:t>NO</a:t>
            </a:r>
            <a:endParaRPr lang="fr-FR" sz="1050" dirty="0">
              <a:solidFill>
                <a:srgbClr val="4472C4"/>
              </a:solidFill>
            </a:endParaRPr>
          </a:p>
        </p:txBody>
      </p:sp>
      <p:sp>
        <p:nvSpPr>
          <p:cNvPr id="262" name="ZoneTexte 261">
            <a:extLst>
              <a:ext uri="{FF2B5EF4-FFF2-40B4-BE49-F238E27FC236}">
                <a16:creationId xmlns:a16="http://schemas.microsoft.com/office/drawing/2014/main" id="{A96B4BBF-7505-D940-B980-92C29B785BB9}"/>
              </a:ext>
            </a:extLst>
          </p:cNvPr>
          <p:cNvSpPr txBox="1"/>
          <p:nvPr/>
        </p:nvSpPr>
        <p:spPr>
          <a:xfrm>
            <a:off x="1669937" y="5650582"/>
            <a:ext cx="4899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rgbClr val="4472C4"/>
                </a:solidFill>
              </a:rPr>
              <a:t>NO</a:t>
            </a:r>
            <a:endParaRPr lang="fr-FR" sz="1050" dirty="0">
              <a:solidFill>
                <a:srgbClr val="4472C4"/>
              </a:solidFill>
            </a:endParaRPr>
          </a:p>
        </p:txBody>
      </p:sp>
      <p:sp>
        <p:nvSpPr>
          <p:cNvPr id="263" name="ZoneTexte 262">
            <a:extLst>
              <a:ext uri="{FF2B5EF4-FFF2-40B4-BE49-F238E27FC236}">
                <a16:creationId xmlns:a16="http://schemas.microsoft.com/office/drawing/2014/main" id="{62C944FC-E205-DE45-BDF1-910F0BB87945}"/>
              </a:ext>
            </a:extLst>
          </p:cNvPr>
          <p:cNvSpPr txBox="1"/>
          <p:nvPr/>
        </p:nvSpPr>
        <p:spPr>
          <a:xfrm>
            <a:off x="943202" y="6594908"/>
            <a:ext cx="4063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rgbClr val="4472C4"/>
                </a:solidFill>
              </a:rPr>
              <a:t>YES</a:t>
            </a:r>
            <a:endParaRPr lang="fr-FR" sz="1050" dirty="0">
              <a:solidFill>
                <a:srgbClr val="4472C4"/>
              </a:solidFill>
            </a:endParaRPr>
          </a:p>
        </p:txBody>
      </p:sp>
      <p:sp>
        <p:nvSpPr>
          <p:cNvPr id="266" name="ZoneTexte 265">
            <a:extLst>
              <a:ext uri="{FF2B5EF4-FFF2-40B4-BE49-F238E27FC236}">
                <a16:creationId xmlns:a16="http://schemas.microsoft.com/office/drawing/2014/main" id="{2728B8FC-350E-0243-9829-C8FB827490A2}"/>
              </a:ext>
            </a:extLst>
          </p:cNvPr>
          <p:cNvSpPr txBox="1"/>
          <p:nvPr/>
        </p:nvSpPr>
        <p:spPr>
          <a:xfrm>
            <a:off x="0" y="383062"/>
            <a:ext cx="125999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dirty="0" err="1" smtClean="0">
                <a:latin typeface="Times" pitchFamily="2" charset="0"/>
                <a:cs typeface="Arial" panose="020B0604020202020204" pitchFamily="34" charset="0"/>
              </a:rPr>
              <a:t>Flowchart</a:t>
            </a:r>
            <a:r>
              <a:rPr lang="fr-FR" sz="2200" dirty="0" smtClean="0">
                <a:latin typeface="Times" pitchFamily="2" charset="0"/>
                <a:cs typeface="Arial" panose="020B0604020202020204" pitchFamily="34" charset="0"/>
              </a:rPr>
              <a:t> </a:t>
            </a:r>
            <a:r>
              <a:rPr lang="fr-FR" sz="2200" dirty="0">
                <a:latin typeface="Times" pitchFamily="2" charset="0"/>
                <a:cs typeface="Arial" panose="020B0604020202020204" pitchFamily="34" charset="0"/>
              </a:rPr>
              <a:t>– </a:t>
            </a:r>
            <a:r>
              <a:rPr lang="fr-FR" sz="2200" dirty="0" err="1">
                <a:latin typeface="Times" pitchFamily="2" charset="0"/>
                <a:cs typeface="Arial" panose="020B0604020202020204" pitchFamily="34" charset="0"/>
              </a:rPr>
              <a:t>Legal</a:t>
            </a:r>
            <a:r>
              <a:rPr lang="fr-FR" sz="2200" dirty="0">
                <a:latin typeface="Times" pitchFamily="2" charset="0"/>
                <a:cs typeface="Arial" panose="020B0604020202020204" pitchFamily="34" charset="0"/>
              </a:rPr>
              <a:t> issues </a:t>
            </a:r>
            <a:r>
              <a:rPr lang="fr-FR" sz="2200" dirty="0" err="1">
                <a:latin typeface="Times" pitchFamily="2" charset="0"/>
                <a:cs typeface="Arial" panose="020B0604020202020204" pitchFamily="34" charset="0"/>
              </a:rPr>
              <a:t>related</a:t>
            </a:r>
            <a:r>
              <a:rPr lang="fr-FR" sz="2200" dirty="0">
                <a:latin typeface="Times" pitchFamily="2" charset="0"/>
                <a:cs typeface="Arial" panose="020B0604020202020204" pitchFamily="34" charset="0"/>
              </a:rPr>
              <a:t> to </a:t>
            </a:r>
            <a:r>
              <a:rPr lang="fr-FR" sz="2200" dirty="0" err="1">
                <a:latin typeface="Times" pitchFamily="2" charset="0"/>
                <a:cs typeface="Arial" panose="020B0604020202020204" pitchFamily="34" charset="0"/>
              </a:rPr>
              <a:t>research</a:t>
            </a:r>
            <a:r>
              <a:rPr lang="fr-FR" sz="2200" dirty="0">
                <a:latin typeface="Times" pitchFamily="2" charset="0"/>
                <a:cs typeface="Arial" panose="020B0604020202020204" pitchFamily="34" charset="0"/>
              </a:rPr>
              <a:t> data </a:t>
            </a:r>
            <a:r>
              <a:rPr lang="fr-FR" sz="2200" dirty="0" err="1">
                <a:latin typeface="Times" pitchFamily="2" charset="0"/>
                <a:cs typeface="Arial" panose="020B0604020202020204" pitchFamily="34" charset="0"/>
              </a:rPr>
              <a:t>dissemination</a:t>
            </a:r>
            <a:r>
              <a:rPr lang="fr-FR" sz="2200" dirty="0">
                <a:latin typeface="Times" pitchFamily="2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67" name="Rectangle 266">
            <a:extLst>
              <a:ext uri="{FF2B5EF4-FFF2-40B4-BE49-F238E27FC236}">
                <a16:creationId xmlns:a16="http://schemas.microsoft.com/office/drawing/2014/main" id="{7201CDD8-371F-8342-AC0D-A974342364EB}"/>
              </a:ext>
            </a:extLst>
          </p:cNvPr>
          <p:cNvSpPr/>
          <p:nvPr/>
        </p:nvSpPr>
        <p:spPr>
          <a:xfrm>
            <a:off x="3524333" y="11829928"/>
            <a:ext cx="1665171" cy="7181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prominently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referring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to a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trademark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(verbal, figurative, and/or semi-figurative, ex: logo)</a:t>
            </a:r>
          </a:p>
        </p:txBody>
      </p:sp>
      <p:sp>
        <p:nvSpPr>
          <p:cNvPr id="268" name="Rectangle 267">
            <a:extLst>
              <a:ext uri="{FF2B5EF4-FFF2-40B4-BE49-F238E27FC236}">
                <a16:creationId xmlns:a16="http://schemas.microsoft.com/office/drawing/2014/main" id="{2B0D401D-DE16-FE4C-93E1-F050894D7343}"/>
              </a:ext>
            </a:extLst>
          </p:cNvPr>
          <p:cNvSpPr/>
          <p:nvPr/>
        </p:nvSpPr>
        <p:spPr>
          <a:xfrm>
            <a:off x="5573302" y="11875911"/>
            <a:ext cx="2231193" cy="6244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In case of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scientific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publications or in anticipation of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public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presentations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 or communications</a:t>
            </a:r>
          </a:p>
        </p:txBody>
      </p:sp>
      <p:sp>
        <p:nvSpPr>
          <p:cNvPr id="269" name="Rectangle : coins arrondis 268">
            <a:extLst>
              <a:ext uri="{FF2B5EF4-FFF2-40B4-BE49-F238E27FC236}">
                <a16:creationId xmlns:a16="http://schemas.microsoft.com/office/drawing/2014/main" id="{0AD2BFEA-1F29-3B45-B13E-5F9974D86805}"/>
              </a:ext>
            </a:extLst>
          </p:cNvPr>
          <p:cNvSpPr/>
          <p:nvPr/>
        </p:nvSpPr>
        <p:spPr>
          <a:xfrm>
            <a:off x="8109206" y="11684384"/>
            <a:ext cx="2284815" cy="39045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Dissemination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permitted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scientific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publication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purposes</a:t>
            </a:r>
            <a:endParaRPr lang="fr-FR" sz="10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0" name="Rectangle 269">
            <a:extLst>
              <a:ext uri="{FF2B5EF4-FFF2-40B4-BE49-F238E27FC236}">
                <a16:creationId xmlns:a16="http://schemas.microsoft.com/office/drawing/2014/main" id="{46F75BD4-5979-B449-8F81-221BE81C40C2}"/>
              </a:ext>
            </a:extLst>
          </p:cNvPr>
          <p:cNvSpPr/>
          <p:nvPr/>
        </p:nvSpPr>
        <p:spPr>
          <a:xfrm>
            <a:off x="10603792" y="12130287"/>
            <a:ext cx="1841326" cy="7122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Contact </a:t>
            </a:r>
          </a:p>
          <a:p>
            <a:pPr algn="ctr"/>
            <a:r>
              <a:rPr lang="fr-FR" sz="10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</a:t>
            </a:r>
            <a:r>
              <a:rPr lang="fr-FR" sz="1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communications – </a:t>
            </a:r>
            <a:r>
              <a:rPr lang="fr-FR" sz="10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Press</a:t>
            </a:r>
            <a:r>
              <a:rPr lang="fr-FR" sz="1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Office Teams</a:t>
            </a:r>
            <a:endParaRPr lang="fr-FR" sz="1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1" name="Connecteur droit avec flèche 270">
            <a:extLst>
              <a:ext uri="{FF2B5EF4-FFF2-40B4-BE49-F238E27FC236}">
                <a16:creationId xmlns:a16="http://schemas.microsoft.com/office/drawing/2014/main" id="{FF444B71-1D30-8048-BC22-06533319BE3C}"/>
              </a:ext>
            </a:extLst>
          </p:cNvPr>
          <p:cNvCxnSpPr>
            <a:cxnSpLocks/>
            <a:stCxn id="267" idx="3"/>
            <a:endCxn id="268" idx="1"/>
          </p:cNvCxnSpPr>
          <p:nvPr/>
        </p:nvCxnSpPr>
        <p:spPr>
          <a:xfrm flipV="1">
            <a:off x="5189504" y="12188122"/>
            <a:ext cx="383798" cy="8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en angle 10">
            <a:extLst>
              <a:ext uri="{FF2B5EF4-FFF2-40B4-BE49-F238E27FC236}">
                <a16:creationId xmlns:a16="http://schemas.microsoft.com/office/drawing/2014/main" id="{14544C08-26A6-2E46-A216-D0D750E7A15D}"/>
              </a:ext>
            </a:extLst>
          </p:cNvPr>
          <p:cNvCxnSpPr>
            <a:cxnSpLocks/>
            <a:stCxn id="58" idx="3"/>
            <a:endCxn id="267" idx="1"/>
          </p:cNvCxnSpPr>
          <p:nvPr/>
        </p:nvCxnSpPr>
        <p:spPr>
          <a:xfrm>
            <a:off x="1416626" y="7262158"/>
            <a:ext cx="2107707" cy="4926829"/>
          </a:xfrm>
          <a:prstGeom prst="bentConnector3">
            <a:avLst>
              <a:gd name="adj1" fmla="val 5004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2" name="Groupe 131">
            <a:extLst>
              <a:ext uri="{FF2B5EF4-FFF2-40B4-BE49-F238E27FC236}">
                <a16:creationId xmlns:a16="http://schemas.microsoft.com/office/drawing/2014/main" id="{279D14E9-85E8-4B46-A2DC-33097C6005EC}"/>
              </a:ext>
            </a:extLst>
          </p:cNvPr>
          <p:cNvGrpSpPr/>
          <p:nvPr/>
        </p:nvGrpSpPr>
        <p:grpSpPr>
          <a:xfrm>
            <a:off x="1516285" y="6827996"/>
            <a:ext cx="879427" cy="868318"/>
            <a:chOff x="1868735" y="7629324"/>
            <a:chExt cx="879427" cy="868318"/>
          </a:xfrm>
        </p:grpSpPr>
        <p:sp>
          <p:nvSpPr>
            <p:cNvPr id="130" name="Ellipse 129">
              <a:extLst>
                <a:ext uri="{FF2B5EF4-FFF2-40B4-BE49-F238E27FC236}">
                  <a16:creationId xmlns:a16="http://schemas.microsoft.com/office/drawing/2014/main" id="{161540A2-B7F5-8641-94A6-A1BA7C201F43}"/>
                </a:ext>
              </a:extLst>
            </p:cNvPr>
            <p:cNvSpPr/>
            <p:nvPr/>
          </p:nvSpPr>
          <p:spPr>
            <a:xfrm>
              <a:off x="1879844" y="7629324"/>
              <a:ext cx="868318" cy="868318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DDC002E0-4A4E-F546-8992-6482379A52B4}"/>
                </a:ext>
              </a:extLst>
            </p:cNvPr>
            <p:cNvSpPr/>
            <p:nvPr/>
          </p:nvSpPr>
          <p:spPr>
            <a:xfrm>
              <a:off x="1868735" y="7726174"/>
              <a:ext cx="83575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Protected</a:t>
              </a:r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 or </a:t>
              </a:r>
              <a:r>
                <a:rPr lang="fr-FR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Protectable</a:t>
              </a:r>
              <a:r>
                <a:rPr 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 Data</a:t>
              </a:r>
            </a:p>
          </p:txBody>
        </p:sp>
      </p:grpSp>
      <p:cxnSp>
        <p:nvCxnSpPr>
          <p:cNvPr id="159" name="Connecteur droit 158">
            <a:extLst>
              <a:ext uri="{FF2B5EF4-FFF2-40B4-BE49-F238E27FC236}">
                <a16:creationId xmlns:a16="http://schemas.microsoft.com/office/drawing/2014/main" id="{29AE1428-188B-874D-B263-CC4197914969}"/>
              </a:ext>
            </a:extLst>
          </p:cNvPr>
          <p:cNvCxnSpPr>
            <a:cxnSpLocks/>
          </p:cNvCxnSpPr>
          <p:nvPr/>
        </p:nvCxnSpPr>
        <p:spPr>
          <a:xfrm>
            <a:off x="0" y="17254488"/>
            <a:ext cx="125999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ZoneTexte 23">
            <a:extLst>
              <a:ext uri="{FF2B5EF4-FFF2-40B4-BE49-F238E27FC236}">
                <a16:creationId xmlns:a16="http://schemas.microsoft.com/office/drawing/2014/main" id="{462B4216-A861-A94E-BDDE-28988EB24AD8}"/>
              </a:ext>
            </a:extLst>
          </p:cNvPr>
          <p:cNvSpPr txBox="1"/>
          <p:nvPr/>
        </p:nvSpPr>
        <p:spPr>
          <a:xfrm>
            <a:off x="430306" y="17360154"/>
            <a:ext cx="12169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FLOWCHART </a:t>
            </a:r>
            <a:r>
              <a:rPr lang="fr-FR" sz="1400" dirty="0"/>
              <a:t>– LEGAL ISSUES – RESEARCH DATA DISSEMINATION / Emilie COTTE – Fanny SÉBIRE 				</a:t>
            </a:r>
          </a:p>
        </p:txBody>
      </p:sp>
      <p:sp>
        <p:nvSpPr>
          <p:cNvPr id="156" name="ZoneTexte 155">
            <a:extLst>
              <a:ext uri="{FF2B5EF4-FFF2-40B4-BE49-F238E27FC236}">
                <a16:creationId xmlns:a16="http://schemas.microsoft.com/office/drawing/2014/main" id="{3E394EE7-265E-334B-991B-E7F6BF2809EF}"/>
              </a:ext>
            </a:extLst>
          </p:cNvPr>
          <p:cNvSpPr txBox="1"/>
          <p:nvPr/>
        </p:nvSpPr>
        <p:spPr>
          <a:xfrm>
            <a:off x="7714894" y="4828352"/>
            <a:ext cx="4063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rgbClr val="4472C4"/>
                </a:solidFill>
              </a:rPr>
              <a:t>YES</a:t>
            </a:r>
            <a:endParaRPr lang="fr-FR" sz="1050" dirty="0">
              <a:solidFill>
                <a:srgbClr val="4472C4"/>
              </a:solidFill>
            </a:endParaRPr>
          </a:p>
        </p:txBody>
      </p:sp>
      <p:sp>
        <p:nvSpPr>
          <p:cNvPr id="157" name="ZoneTexte 156">
            <a:extLst>
              <a:ext uri="{FF2B5EF4-FFF2-40B4-BE49-F238E27FC236}">
                <a16:creationId xmlns:a16="http://schemas.microsoft.com/office/drawing/2014/main" id="{3283D66E-B6D6-2440-9EE9-381D3316705C}"/>
              </a:ext>
            </a:extLst>
          </p:cNvPr>
          <p:cNvSpPr txBox="1"/>
          <p:nvPr/>
        </p:nvSpPr>
        <p:spPr>
          <a:xfrm>
            <a:off x="7669487" y="5793604"/>
            <a:ext cx="4899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rgbClr val="4472C4"/>
                </a:solidFill>
              </a:rPr>
              <a:t>NO</a:t>
            </a:r>
            <a:endParaRPr lang="fr-FR" sz="1050" dirty="0">
              <a:solidFill>
                <a:srgbClr val="4472C4"/>
              </a:solidFill>
            </a:endParaRPr>
          </a:p>
        </p:txBody>
      </p:sp>
      <p:sp>
        <p:nvSpPr>
          <p:cNvPr id="169" name="Rectangle : coins arrondis 168">
            <a:extLst>
              <a:ext uri="{FF2B5EF4-FFF2-40B4-BE49-F238E27FC236}">
                <a16:creationId xmlns:a16="http://schemas.microsoft.com/office/drawing/2014/main" id="{8F2CA085-3C3D-834B-977C-B48CCDEF04B6}"/>
              </a:ext>
            </a:extLst>
          </p:cNvPr>
          <p:cNvSpPr/>
          <p:nvPr/>
        </p:nvSpPr>
        <p:spPr>
          <a:xfrm>
            <a:off x="5583294" y="13760005"/>
            <a:ext cx="2291955" cy="75928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contact 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IP/Tech </a:t>
            </a:r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Tranfer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teams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support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required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help for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detection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capitalization</a:t>
            </a:r>
            <a:endParaRPr lang="fr-FR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0" name="Connecteur droit avec flèche 169">
            <a:extLst>
              <a:ext uri="{FF2B5EF4-FFF2-40B4-BE49-F238E27FC236}">
                <a16:creationId xmlns:a16="http://schemas.microsoft.com/office/drawing/2014/main" id="{AB75B876-FB9A-1D4E-8974-348F99EA7B76}"/>
              </a:ext>
            </a:extLst>
          </p:cNvPr>
          <p:cNvCxnSpPr>
            <a:cxnSpLocks/>
            <a:stCxn id="149" idx="3"/>
            <a:endCxn id="169" idx="1"/>
          </p:cNvCxnSpPr>
          <p:nvPr/>
        </p:nvCxnSpPr>
        <p:spPr>
          <a:xfrm flipV="1">
            <a:off x="5196647" y="14139646"/>
            <a:ext cx="386647" cy="34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cteur droit avec flèche 177">
            <a:extLst>
              <a:ext uri="{FF2B5EF4-FFF2-40B4-BE49-F238E27FC236}">
                <a16:creationId xmlns:a16="http://schemas.microsoft.com/office/drawing/2014/main" id="{7C08C506-E5BE-5F41-8BB1-42612699F4D0}"/>
              </a:ext>
            </a:extLst>
          </p:cNvPr>
          <p:cNvCxnSpPr>
            <a:cxnSpLocks/>
            <a:stCxn id="169" idx="3"/>
            <a:endCxn id="207" idx="1"/>
          </p:cNvCxnSpPr>
          <p:nvPr/>
        </p:nvCxnSpPr>
        <p:spPr>
          <a:xfrm>
            <a:off x="7875249" y="14139646"/>
            <a:ext cx="2714629" cy="1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avec flèche 91">
            <a:extLst>
              <a:ext uri="{FF2B5EF4-FFF2-40B4-BE49-F238E27FC236}">
                <a16:creationId xmlns:a16="http://schemas.microsoft.com/office/drawing/2014/main" id="{0A4A5BC3-C8DC-8042-BB06-B6BCEAA12152}"/>
              </a:ext>
            </a:extLst>
          </p:cNvPr>
          <p:cNvCxnSpPr>
            <a:cxnSpLocks/>
            <a:stCxn id="207" idx="2"/>
            <a:endCxn id="164" idx="0"/>
          </p:cNvCxnSpPr>
          <p:nvPr/>
        </p:nvCxnSpPr>
        <p:spPr>
          <a:xfrm>
            <a:off x="11510541" y="14528635"/>
            <a:ext cx="7141" cy="1509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en angle 95">
            <a:extLst>
              <a:ext uri="{FF2B5EF4-FFF2-40B4-BE49-F238E27FC236}">
                <a16:creationId xmlns:a16="http://schemas.microsoft.com/office/drawing/2014/main" id="{529CA1C6-31F8-0146-83AE-7FF57F9610A2}"/>
              </a:ext>
            </a:extLst>
          </p:cNvPr>
          <p:cNvCxnSpPr>
            <a:cxnSpLocks/>
            <a:stCxn id="164" idx="1"/>
            <a:endCxn id="150" idx="3"/>
          </p:cNvCxnSpPr>
          <p:nvPr/>
        </p:nvCxnSpPr>
        <p:spPr>
          <a:xfrm rot="10800000">
            <a:off x="10385834" y="15009054"/>
            <a:ext cx="227563" cy="27724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en angle 97">
            <a:extLst>
              <a:ext uri="{FF2B5EF4-FFF2-40B4-BE49-F238E27FC236}">
                <a16:creationId xmlns:a16="http://schemas.microsoft.com/office/drawing/2014/main" id="{71FB22E9-19A3-DD48-919F-E21F2CBF7786}"/>
              </a:ext>
            </a:extLst>
          </p:cNvPr>
          <p:cNvCxnSpPr>
            <a:cxnSpLocks/>
            <a:stCxn id="164" idx="1"/>
            <a:endCxn id="206" idx="3"/>
          </p:cNvCxnSpPr>
          <p:nvPr/>
        </p:nvCxnSpPr>
        <p:spPr>
          <a:xfrm rot="10800000" flipV="1">
            <a:off x="10385834" y="15286299"/>
            <a:ext cx="227563" cy="27775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 : coins arrondis 157">
            <a:extLst>
              <a:ext uri="{FF2B5EF4-FFF2-40B4-BE49-F238E27FC236}">
                <a16:creationId xmlns:a16="http://schemas.microsoft.com/office/drawing/2014/main" id="{FB051221-BD5B-6A4E-87BD-E55BFBB3FC23}"/>
              </a:ext>
            </a:extLst>
          </p:cNvPr>
          <p:cNvSpPr/>
          <p:nvPr/>
        </p:nvSpPr>
        <p:spPr>
          <a:xfrm>
            <a:off x="8109206" y="12130707"/>
            <a:ext cx="2291955" cy="70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Dissemination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purposes</a:t>
            </a:r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written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permission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fr-FR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communications</a:t>
            </a:r>
            <a:endParaRPr lang="fr-FR" sz="10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Connecteur en angle 36">
            <a:extLst>
              <a:ext uri="{FF2B5EF4-FFF2-40B4-BE49-F238E27FC236}">
                <a16:creationId xmlns:a16="http://schemas.microsoft.com/office/drawing/2014/main" id="{0B85CB62-B618-1947-BE8A-75C83C2E29AC}"/>
              </a:ext>
            </a:extLst>
          </p:cNvPr>
          <p:cNvCxnSpPr>
            <a:cxnSpLocks/>
            <a:stCxn id="268" idx="3"/>
            <a:endCxn id="269" idx="1"/>
          </p:cNvCxnSpPr>
          <p:nvPr/>
        </p:nvCxnSpPr>
        <p:spPr>
          <a:xfrm flipV="1">
            <a:off x="7804495" y="11879613"/>
            <a:ext cx="304711" cy="30850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en angle 44">
            <a:extLst>
              <a:ext uri="{FF2B5EF4-FFF2-40B4-BE49-F238E27FC236}">
                <a16:creationId xmlns:a16="http://schemas.microsoft.com/office/drawing/2014/main" id="{49CF8215-4553-9F4E-9408-F5A157757A40}"/>
              </a:ext>
            </a:extLst>
          </p:cNvPr>
          <p:cNvCxnSpPr>
            <a:cxnSpLocks/>
            <a:stCxn id="268" idx="3"/>
            <a:endCxn id="158" idx="1"/>
          </p:cNvCxnSpPr>
          <p:nvPr/>
        </p:nvCxnSpPr>
        <p:spPr>
          <a:xfrm>
            <a:off x="7804495" y="12188122"/>
            <a:ext cx="304711" cy="29549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>
            <a:extLst>
              <a:ext uri="{FF2B5EF4-FFF2-40B4-BE49-F238E27FC236}">
                <a16:creationId xmlns:a16="http://schemas.microsoft.com/office/drawing/2014/main" id="{5F5F43E1-AADA-9D45-9837-136889F7BFB5}"/>
              </a:ext>
            </a:extLst>
          </p:cNvPr>
          <p:cNvCxnSpPr>
            <a:cxnSpLocks/>
            <a:stCxn id="158" idx="3"/>
            <a:endCxn id="270" idx="1"/>
          </p:cNvCxnSpPr>
          <p:nvPr/>
        </p:nvCxnSpPr>
        <p:spPr>
          <a:xfrm>
            <a:off x="10401161" y="12483614"/>
            <a:ext cx="202631" cy="27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86603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1125</TotalTime>
  <Words>685</Words>
  <Application>Microsoft Office PowerPoint</Application>
  <PresentationFormat>Personnalisé</PresentationFormat>
  <Paragraphs>90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Fanny  SEBIRE</dc:creator>
  <cp:lastModifiedBy>Fanny  SEBIRE</cp:lastModifiedBy>
  <cp:revision>98</cp:revision>
  <cp:lastPrinted>2021-10-07T10:53:33Z</cp:lastPrinted>
  <dcterms:created xsi:type="dcterms:W3CDTF">2021-05-17T15:54:18Z</dcterms:created>
  <dcterms:modified xsi:type="dcterms:W3CDTF">2022-02-25T14:46:16Z</dcterms:modified>
</cp:coreProperties>
</file>