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</p:sldIdLst>
  <p:sldSz cx="12599988" cy="178196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0"/>
    <p:restoredTop sz="94310"/>
  </p:normalViewPr>
  <p:slideViewPr>
    <p:cSldViewPr snapToGrid="0" snapToObjects="1">
      <p:cViewPr>
        <p:scale>
          <a:sx n="100" d="100"/>
          <a:sy n="100" d="100"/>
        </p:scale>
        <p:origin x="900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99" y="2916325"/>
            <a:ext cx="10709990" cy="6203891"/>
          </a:xfrm>
        </p:spPr>
        <p:txBody>
          <a:bodyPr anchor="b"/>
          <a:lstStyle>
            <a:lvl1pPr algn="ctr">
              <a:defRPr sz="8268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999" y="9359463"/>
            <a:ext cx="9449991" cy="4302298"/>
          </a:xfrm>
        </p:spPr>
        <p:txBody>
          <a:bodyPr/>
          <a:lstStyle>
            <a:lvl1pPr marL="0" indent="0" algn="ctr">
              <a:buNone/>
              <a:defRPr sz="3307"/>
            </a:lvl1pPr>
            <a:lvl2pPr marL="630022" indent="0" algn="ctr">
              <a:buNone/>
              <a:defRPr sz="2756"/>
            </a:lvl2pPr>
            <a:lvl3pPr marL="1260043" indent="0" algn="ctr">
              <a:buNone/>
              <a:defRPr sz="2480"/>
            </a:lvl3pPr>
            <a:lvl4pPr marL="1890065" indent="0" algn="ctr">
              <a:buNone/>
              <a:defRPr sz="2205"/>
            </a:lvl4pPr>
            <a:lvl5pPr marL="2520086" indent="0" algn="ctr">
              <a:buNone/>
              <a:defRPr sz="2205"/>
            </a:lvl5pPr>
            <a:lvl6pPr marL="3150108" indent="0" algn="ctr">
              <a:buNone/>
              <a:defRPr sz="2205"/>
            </a:lvl6pPr>
            <a:lvl7pPr marL="3780130" indent="0" algn="ctr">
              <a:buNone/>
              <a:defRPr sz="2205"/>
            </a:lvl7pPr>
            <a:lvl8pPr marL="4410151" indent="0" algn="ctr">
              <a:buNone/>
              <a:defRPr sz="2205"/>
            </a:lvl8pPr>
            <a:lvl9pPr marL="5040173" indent="0" algn="ctr">
              <a:buNone/>
              <a:defRPr sz="220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40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38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7" y="948733"/>
            <a:ext cx="2716872" cy="1510136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50" y="948733"/>
            <a:ext cx="7993117" cy="1510136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014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924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87" y="4442552"/>
            <a:ext cx="10867490" cy="7412494"/>
          </a:xfrm>
        </p:spPr>
        <p:txBody>
          <a:bodyPr anchor="b"/>
          <a:lstStyle>
            <a:lvl1pPr>
              <a:defRPr sz="8268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687" y="11925172"/>
            <a:ext cx="10867490" cy="3898055"/>
          </a:xfrm>
        </p:spPr>
        <p:txBody>
          <a:bodyPr/>
          <a:lstStyle>
            <a:lvl1pPr marL="0" indent="0">
              <a:buNone/>
              <a:defRPr sz="3307">
                <a:solidFill>
                  <a:schemeClr val="tx1"/>
                </a:solidFill>
              </a:defRPr>
            </a:lvl1pPr>
            <a:lvl2pPr marL="630022" indent="0">
              <a:buNone/>
              <a:defRPr sz="2756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58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49" y="4743667"/>
            <a:ext cx="5354995" cy="1130642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8744" y="4743667"/>
            <a:ext cx="5354995" cy="1130642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55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948737"/>
            <a:ext cx="10867490" cy="34443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92" y="4368300"/>
            <a:ext cx="5330385" cy="2140836"/>
          </a:xfrm>
        </p:spPr>
        <p:txBody>
          <a:bodyPr anchor="b"/>
          <a:lstStyle>
            <a:lvl1pPr marL="0" indent="0">
              <a:buNone/>
              <a:defRPr sz="3307" b="1"/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92" y="6509136"/>
            <a:ext cx="5330385" cy="95739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8745" y="4368300"/>
            <a:ext cx="5356636" cy="2140836"/>
          </a:xfrm>
        </p:spPr>
        <p:txBody>
          <a:bodyPr anchor="b"/>
          <a:lstStyle>
            <a:lvl1pPr marL="0" indent="0">
              <a:buNone/>
              <a:defRPr sz="3307" b="1"/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8745" y="6509136"/>
            <a:ext cx="5356636" cy="95739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365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24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605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1187979"/>
            <a:ext cx="4063824" cy="4157927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36" y="2565709"/>
            <a:ext cx="6378744" cy="12663528"/>
          </a:xfrm>
        </p:spPr>
        <p:txBody>
          <a:bodyPr/>
          <a:lstStyle>
            <a:lvl1pPr>
              <a:defRPr sz="4410"/>
            </a:lvl1pPr>
            <a:lvl2pPr>
              <a:defRPr sz="3858"/>
            </a:lvl2pPr>
            <a:lvl3pPr>
              <a:defRPr sz="3307"/>
            </a:lvl3pPr>
            <a:lvl4pPr>
              <a:defRPr sz="2756"/>
            </a:lvl4pPr>
            <a:lvl5pPr>
              <a:defRPr sz="2756"/>
            </a:lvl5pPr>
            <a:lvl6pPr>
              <a:defRPr sz="2756"/>
            </a:lvl6pPr>
            <a:lvl7pPr>
              <a:defRPr sz="2756"/>
            </a:lvl7pPr>
            <a:lvl8pPr>
              <a:defRPr sz="2756"/>
            </a:lvl8pPr>
            <a:lvl9pPr>
              <a:defRPr sz="2756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5345906"/>
            <a:ext cx="4063824" cy="9903953"/>
          </a:xfrm>
        </p:spPr>
        <p:txBody>
          <a:bodyPr/>
          <a:lstStyle>
            <a:lvl1pPr marL="0" indent="0">
              <a:buNone/>
              <a:defRPr sz="2205"/>
            </a:lvl1pPr>
            <a:lvl2pPr marL="630022" indent="0">
              <a:buNone/>
              <a:defRPr sz="1929"/>
            </a:lvl2pPr>
            <a:lvl3pPr marL="1260043" indent="0">
              <a:buNone/>
              <a:defRPr sz="1654"/>
            </a:lvl3pPr>
            <a:lvl4pPr marL="1890065" indent="0">
              <a:buNone/>
              <a:defRPr sz="1378"/>
            </a:lvl4pPr>
            <a:lvl5pPr marL="2520086" indent="0">
              <a:buNone/>
              <a:defRPr sz="1378"/>
            </a:lvl5pPr>
            <a:lvl6pPr marL="3150108" indent="0">
              <a:buNone/>
              <a:defRPr sz="1378"/>
            </a:lvl6pPr>
            <a:lvl7pPr marL="3780130" indent="0">
              <a:buNone/>
              <a:defRPr sz="1378"/>
            </a:lvl7pPr>
            <a:lvl8pPr marL="4410151" indent="0">
              <a:buNone/>
              <a:defRPr sz="1378"/>
            </a:lvl8pPr>
            <a:lvl9pPr marL="5040173" indent="0">
              <a:buNone/>
              <a:defRPr sz="137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02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1187979"/>
            <a:ext cx="4063824" cy="4157927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6636" y="2565709"/>
            <a:ext cx="6378744" cy="12663528"/>
          </a:xfrm>
        </p:spPr>
        <p:txBody>
          <a:bodyPr anchor="t"/>
          <a:lstStyle>
            <a:lvl1pPr marL="0" indent="0">
              <a:buNone/>
              <a:defRPr sz="4410"/>
            </a:lvl1pPr>
            <a:lvl2pPr marL="630022" indent="0">
              <a:buNone/>
              <a:defRPr sz="3858"/>
            </a:lvl2pPr>
            <a:lvl3pPr marL="1260043" indent="0">
              <a:buNone/>
              <a:defRPr sz="3307"/>
            </a:lvl3pPr>
            <a:lvl4pPr marL="1890065" indent="0">
              <a:buNone/>
              <a:defRPr sz="2756"/>
            </a:lvl4pPr>
            <a:lvl5pPr marL="2520086" indent="0">
              <a:buNone/>
              <a:defRPr sz="2756"/>
            </a:lvl5pPr>
            <a:lvl6pPr marL="3150108" indent="0">
              <a:buNone/>
              <a:defRPr sz="2756"/>
            </a:lvl6pPr>
            <a:lvl7pPr marL="3780130" indent="0">
              <a:buNone/>
              <a:defRPr sz="2756"/>
            </a:lvl7pPr>
            <a:lvl8pPr marL="4410151" indent="0">
              <a:buNone/>
              <a:defRPr sz="2756"/>
            </a:lvl8pPr>
            <a:lvl9pPr marL="5040173" indent="0">
              <a:buNone/>
              <a:defRPr sz="2756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5345906"/>
            <a:ext cx="4063824" cy="9903953"/>
          </a:xfrm>
        </p:spPr>
        <p:txBody>
          <a:bodyPr/>
          <a:lstStyle>
            <a:lvl1pPr marL="0" indent="0">
              <a:buNone/>
              <a:defRPr sz="2205"/>
            </a:lvl1pPr>
            <a:lvl2pPr marL="630022" indent="0">
              <a:buNone/>
              <a:defRPr sz="1929"/>
            </a:lvl2pPr>
            <a:lvl3pPr marL="1260043" indent="0">
              <a:buNone/>
              <a:defRPr sz="1654"/>
            </a:lvl3pPr>
            <a:lvl4pPr marL="1890065" indent="0">
              <a:buNone/>
              <a:defRPr sz="1378"/>
            </a:lvl4pPr>
            <a:lvl5pPr marL="2520086" indent="0">
              <a:buNone/>
              <a:defRPr sz="1378"/>
            </a:lvl5pPr>
            <a:lvl6pPr marL="3150108" indent="0">
              <a:buNone/>
              <a:defRPr sz="1378"/>
            </a:lvl6pPr>
            <a:lvl7pPr marL="3780130" indent="0">
              <a:buNone/>
              <a:defRPr sz="1378"/>
            </a:lvl7pPr>
            <a:lvl8pPr marL="4410151" indent="0">
              <a:buNone/>
              <a:defRPr sz="1378"/>
            </a:lvl8pPr>
            <a:lvl9pPr marL="5040173" indent="0">
              <a:buNone/>
              <a:defRPr sz="137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33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249" y="948737"/>
            <a:ext cx="10867490" cy="34443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49" y="4743667"/>
            <a:ext cx="10867490" cy="11306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249" y="16516215"/>
            <a:ext cx="2834997" cy="948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BE55D-DE5E-6840-B4CB-B433E83588C1}" type="datetimeFigureOut">
              <a:rPr lang="fr-FR" smtClean="0"/>
              <a:t>25/02/2022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3746" y="16516215"/>
            <a:ext cx="4252496" cy="948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8742" y="16516215"/>
            <a:ext cx="2834997" cy="948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82F26-8597-9249-A092-42D06C2048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445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260043" rtl="0" eaLnBrk="1" latinLnBrk="0" hangingPunct="1">
        <a:lnSpc>
          <a:spcPct val="90000"/>
        </a:lnSpc>
        <a:spcBef>
          <a:spcPct val="0"/>
        </a:spcBef>
        <a:buNone/>
        <a:defRPr sz="6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5011" indent="-315011" algn="l" defTabSz="1260043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3858" kern="1200">
          <a:solidFill>
            <a:schemeClr val="tx1"/>
          </a:solidFill>
          <a:latin typeface="+mn-lt"/>
          <a:ea typeface="+mn-ea"/>
          <a:cs typeface="+mn-cs"/>
        </a:defRPr>
      </a:lvl1pPr>
      <a:lvl2pPr marL="945032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575054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756" kern="1200">
          <a:solidFill>
            <a:schemeClr val="tx1"/>
          </a:solidFill>
          <a:latin typeface="+mn-lt"/>
          <a:ea typeface="+mn-ea"/>
          <a:cs typeface="+mn-cs"/>
        </a:defRPr>
      </a:lvl3pPr>
      <a:lvl4pPr marL="2205076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4pPr>
      <a:lvl5pPr marL="2835097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5pPr>
      <a:lvl6pPr marL="3465119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6pPr>
      <a:lvl7pPr marL="4095140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7pPr>
      <a:lvl8pPr marL="4725162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8pPr>
      <a:lvl9pPr marL="5355184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30022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890065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86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5pPr>
      <a:lvl6pPr marL="3150108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6pPr>
      <a:lvl7pPr marL="3780130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7pPr>
      <a:lvl8pPr marL="4410151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8pPr>
      <a:lvl9pPr marL="5040173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ebcampus.pasteur.fr/jcms/c_950557" TargetMode="External"/><Relationship Id="rId2" Type="http://schemas.openxmlformats.org/officeDocument/2006/relationships/hyperlink" Target="https://hal-pasteur.archives-ouvertes.fr/pasteur-03587216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F7A8330A-C4D5-5C4B-AF8E-6A4994F35917}"/>
              </a:ext>
            </a:extLst>
          </p:cNvPr>
          <p:cNvSpPr/>
          <p:nvPr/>
        </p:nvSpPr>
        <p:spPr>
          <a:xfrm>
            <a:off x="415400" y="1188911"/>
            <a:ext cx="1616068" cy="78302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souhaitez réutiliser des données de recherche 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7D451A65-C473-3E49-9B73-29F2E05CE5B5}"/>
              </a:ext>
            </a:extLst>
          </p:cNvPr>
          <p:cNvGrpSpPr/>
          <p:nvPr/>
        </p:nvGrpSpPr>
        <p:grpSpPr>
          <a:xfrm>
            <a:off x="221107" y="2197856"/>
            <a:ext cx="2004653" cy="1838336"/>
            <a:chOff x="645870" y="1416865"/>
            <a:chExt cx="1616068" cy="1440000"/>
          </a:xfrm>
        </p:grpSpPr>
        <p:sp>
          <p:nvSpPr>
            <p:cNvPr id="4" name="Losange 3">
              <a:extLst>
                <a:ext uri="{FF2B5EF4-FFF2-40B4-BE49-F238E27FC236}">
                  <a16:creationId xmlns:a16="http://schemas.microsoft.com/office/drawing/2014/main" id="{BB52B2D0-AC2E-CC41-8065-CC46F61F4DB1}"/>
                </a:ext>
              </a:extLst>
            </p:cNvPr>
            <p:cNvSpPr/>
            <p:nvPr/>
          </p:nvSpPr>
          <p:spPr>
            <a:xfrm>
              <a:off x="645870" y="1416865"/>
              <a:ext cx="1616068" cy="1440000"/>
            </a:xfrm>
            <a:prstGeom prst="diamon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18B28E5-2AF4-F148-A7C7-C9F253E8A229}"/>
                </a:ext>
              </a:extLst>
            </p:cNvPr>
            <p:cNvSpPr/>
            <p:nvPr/>
          </p:nvSpPr>
          <p:spPr>
            <a:xfrm>
              <a:off x="966209" y="1751135"/>
              <a:ext cx="991966" cy="7955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200" dirty="0">
                  <a:latin typeface="Arial" panose="020B0604020202020204" pitchFamily="34" charset="0"/>
                  <a:cs typeface="Arial" panose="020B0604020202020204" pitchFamily="34" charset="0"/>
                </a:rPr>
                <a:t>Les données   </a:t>
              </a:r>
              <a:r>
                <a:rPr lang="fr-FR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ont-elles</a:t>
              </a:r>
              <a:r>
                <a:rPr lang="fr-FR" sz="1200" dirty="0">
                  <a:latin typeface="Arial" panose="020B0604020202020204" pitchFamily="34" charset="0"/>
                  <a:cs typeface="Arial" panose="020B0604020202020204" pitchFamily="34" charset="0"/>
                </a:rPr>
                <a:t> été produites dans le cadre d'un partenariat ? </a:t>
              </a: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B4839584-740E-B34A-98B5-3A39D782BA09}"/>
              </a:ext>
            </a:extLst>
          </p:cNvPr>
          <p:cNvGrpSpPr/>
          <p:nvPr/>
        </p:nvGrpSpPr>
        <p:grpSpPr>
          <a:xfrm>
            <a:off x="2399653" y="2222497"/>
            <a:ext cx="1616068" cy="1789469"/>
            <a:chOff x="645870" y="1416865"/>
            <a:chExt cx="1616068" cy="1440000"/>
          </a:xfrm>
        </p:grpSpPr>
        <p:sp>
          <p:nvSpPr>
            <p:cNvPr id="9" name="Losange 8">
              <a:extLst>
                <a:ext uri="{FF2B5EF4-FFF2-40B4-BE49-F238E27FC236}">
                  <a16:creationId xmlns:a16="http://schemas.microsoft.com/office/drawing/2014/main" id="{D88EED1E-D4F6-8644-B766-8B1D52686A31}"/>
                </a:ext>
              </a:extLst>
            </p:cNvPr>
            <p:cNvSpPr/>
            <p:nvPr/>
          </p:nvSpPr>
          <p:spPr>
            <a:xfrm>
              <a:off x="645870" y="1416865"/>
              <a:ext cx="1616068" cy="1440000"/>
            </a:xfrm>
            <a:prstGeom prst="diamon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58B6AA0-8AB5-414D-B3B9-AE0F2EB43C96}"/>
                </a:ext>
              </a:extLst>
            </p:cNvPr>
            <p:cNvSpPr/>
            <p:nvPr/>
          </p:nvSpPr>
          <p:spPr>
            <a:xfrm>
              <a:off x="825295" y="1872206"/>
              <a:ext cx="1283903" cy="520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200" dirty="0">
                  <a:latin typeface="Arial" panose="020B0604020202020204" pitchFamily="34" charset="0"/>
                  <a:cs typeface="Arial" panose="020B0604020202020204" pitchFamily="34" charset="0"/>
                </a:rPr>
                <a:t>À qui le contrat attribue-t-il les droits ? 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745A0623-8027-8F4E-AD59-D315A7254B91}"/>
              </a:ext>
            </a:extLst>
          </p:cNvPr>
          <p:cNvSpPr/>
          <p:nvPr/>
        </p:nvSpPr>
        <p:spPr>
          <a:xfrm>
            <a:off x="4498637" y="1434344"/>
            <a:ext cx="1468662" cy="6886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Partage / Copropriété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ADFF2A38-97D0-344F-94F7-A08FAB2F406F}"/>
              </a:ext>
            </a:extLst>
          </p:cNvPr>
          <p:cNvCxnSpPr>
            <a:cxnSpLocks/>
            <a:stCxn id="5" idx="2"/>
            <a:endCxn id="4" idx="0"/>
          </p:cNvCxnSpPr>
          <p:nvPr/>
        </p:nvCxnSpPr>
        <p:spPr>
          <a:xfrm>
            <a:off x="1223434" y="1971940"/>
            <a:ext cx="0" cy="2259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64199F88-1849-2945-B35B-15E2DA7B6A6B}"/>
              </a:ext>
            </a:extLst>
          </p:cNvPr>
          <p:cNvCxnSpPr>
            <a:stCxn id="4" idx="3"/>
            <a:endCxn id="9" idx="1"/>
          </p:cNvCxnSpPr>
          <p:nvPr/>
        </p:nvCxnSpPr>
        <p:spPr>
          <a:xfrm>
            <a:off x="2225760" y="3117024"/>
            <a:ext cx="173893" cy="208"/>
          </a:xfrm>
          <a:prstGeom prst="straightConnector1">
            <a:avLst/>
          </a:prstGeom>
          <a:ln>
            <a:solidFill>
              <a:srgbClr val="4472C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en angle 21">
            <a:extLst>
              <a:ext uri="{FF2B5EF4-FFF2-40B4-BE49-F238E27FC236}">
                <a16:creationId xmlns:a16="http://schemas.microsoft.com/office/drawing/2014/main" id="{E307DFC4-0630-8549-9B5C-26E3441D3159}"/>
              </a:ext>
            </a:extLst>
          </p:cNvPr>
          <p:cNvCxnSpPr>
            <a:cxnSpLocks/>
            <a:stCxn id="9" idx="3"/>
            <a:endCxn id="12" idx="1"/>
          </p:cNvCxnSpPr>
          <p:nvPr/>
        </p:nvCxnSpPr>
        <p:spPr>
          <a:xfrm flipV="1">
            <a:off x="4015721" y="1778648"/>
            <a:ext cx="482916" cy="133858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0164949B-DF41-804C-8832-E1700EB0239D}"/>
              </a:ext>
            </a:extLst>
          </p:cNvPr>
          <p:cNvSpPr/>
          <p:nvPr/>
        </p:nvSpPr>
        <p:spPr>
          <a:xfrm>
            <a:off x="6283751" y="1237768"/>
            <a:ext cx="3007254" cy="10817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Réutilisation sous conditions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Consultez les conditions du contrat (confidentialité/propriété intellectuelle)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C56F4DDB-64CA-4B45-ACAB-19835134CA56}"/>
              </a:ext>
            </a:extLst>
          </p:cNvPr>
          <p:cNvCxnSpPr>
            <a:cxnSpLocks/>
            <a:stCxn id="12" idx="3"/>
            <a:endCxn id="23" idx="1"/>
          </p:cNvCxnSpPr>
          <p:nvPr/>
        </p:nvCxnSpPr>
        <p:spPr>
          <a:xfrm>
            <a:off x="5967299" y="1778648"/>
            <a:ext cx="3164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F640755D-C09C-4F40-AE61-1C4C56FF12C3}"/>
              </a:ext>
            </a:extLst>
          </p:cNvPr>
          <p:cNvSpPr/>
          <p:nvPr/>
        </p:nvSpPr>
        <p:spPr>
          <a:xfrm>
            <a:off x="4503971" y="2785395"/>
            <a:ext cx="1463328" cy="6654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Votre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employeur / 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Votre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institution </a:t>
            </a: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A1FF504C-A928-364D-B67B-C1387310E246}"/>
              </a:ext>
            </a:extLst>
          </p:cNvPr>
          <p:cNvSpPr/>
          <p:nvPr/>
        </p:nvSpPr>
        <p:spPr>
          <a:xfrm>
            <a:off x="6292998" y="2546566"/>
            <a:ext cx="2998007" cy="11400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Réutilisation autorisée sous réserve des droits résiduels éventuels du partenaire 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Consultez les conditions du contrat</a:t>
            </a:r>
          </a:p>
        </p:txBody>
      </p: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7EB52356-50ED-AA45-AA49-D4874B7AC720}"/>
              </a:ext>
            </a:extLst>
          </p:cNvPr>
          <p:cNvCxnSpPr>
            <a:cxnSpLocks/>
            <a:stCxn id="26" idx="3"/>
            <a:endCxn id="27" idx="1"/>
          </p:cNvCxnSpPr>
          <p:nvPr/>
        </p:nvCxnSpPr>
        <p:spPr>
          <a:xfrm flipV="1">
            <a:off x="5967299" y="3116575"/>
            <a:ext cx="325699" cy="1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A2C59506-A8AA-7744-B99A-36E4F66EF775}"/>
              </a:ext>
            </a:extLst>
          </p:cNvPr>
          <p:cNvCxnSpPr>
            <a:cxnSpLocks/>
            <a:stCxn id="9" idx="3"/>
            <a:endCxn id="26" idx="1"/>
          </p:cNvCxnSpPr>
          <p:nvPr/>
        </p:nvCxnSpPr>
        <p:spPr>
          <a:xfrm>
            <a:off x="4015721" y="3117232"/>
            <a:ext cx="488250" cy="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6F8BAC4F-55E8-0340-B56F-0152F8E35869}"/>
              </a:ext>
            </a:extLst>
          </p:cNvPr>
          <p:cNvSpPr/>
          <p:nvPr/>
        </p:nvSpPr>
        <p:spPr>
          <a:xfrm>
            <a:off x="4498637" y="4015219"/>
            <a:ext cx="1468661" cy="7067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Tiers ou partenaire</a:t>
            </a: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1ACBF585-C513-6649-ACCB-DAD7B9583784}"/>
              </a:ext>
            </a:extLst>
          </p:cNvPr>
          <p:cNvSpPr/>
          <p:nvPr/>
        </p:nvSpPr>
        <p:spPr>
          <a:xfrm>
            <a:off x="6301496" y="3917763"/>
            <a:ext cx="2989509" cy="9007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Réutilisation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soumise à autorisation</a:t>
            </a:r>
          </a:p>
        </p:txBody>
      </p: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3782D219-9CA6-2947-A5CE-88B6B0D99A70}"/>
              </a:ext>
            </a:extLst>
          </p:cNvPr>
          <p:cNvCxnSpPr>
            <a:cxnSpLocks/>
            <a:stCxn id="33" idx="3"/>
            <a:endCxn id="34" idx="1"/>
          </p:cNvCxnSpPr>
          <p:nvPr/>
        </p:nvCxnSpPr>
        <p:spPr>
          <a:xfrm flipV="1">
            <a:off x="5967298" y="4368137"/>
            <a:ext cx="334198" cy="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en angle 37">
            <a:extLst>
              <a:ext uri="{FF2B5EF4-FFF2-40B4-BE49-F238E27FC236}">
                <a16:creationId xmlns:a16="http://schemas.microsoft.com/office/drawing/2014/main" id="{CCE9069C-B96D-1346-932B-CDC76202189A}"/>
              </a:ext>
            </a:extLst>
          </p:cNvPr>
          <p:cNvCxnSpPr>
            <a:cxnSpLocks/>
            <a:stCxn id="9" idx="3"/>
            <a:endCxn id="33" idx="1"/>
          </p:cNvCxnSpPr>
          <p:nvPr/>
        </p:nvCxnSpPr>
        <p:spPr>
          <a:xfrm>
            <a:off x="4015721" y="3117232"/>
            <a:ext cx="482916" cy="125134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E0C66C8F-39FB-D344-B954-314870C468A1}"/>
              </a:ext>
            </a:extLst>
          </p:cNvPr>
          <p:cNvGrpSpPr/>
          <p:nvPr/>
        </p:nvGrpSpPr>
        <p:grpSpPr>
          <a:xfrm>
            <a:off x="241107" y="4286560"/>
            <a:ext cx="1964655" cy="1757912"/>
            <a:chOff x="759255" y="1780212"/>
            <a:chExt cx="1616068" cy="1440000"/>
          </a:xfrm>
        </p:grpSpPr>
        <p:sp>
          <p:nvSpPr>
            <p:cNvPr id="43" name="Losange 42">
              <a:extLst>
                <a:ext uri="{FF2B5EF4-FFF2-40B4-BE49-F238E27FC236}">
                  <a16:creationId xmlns:a16="http://schemas.microsoft.com/office/drawing/2014/main" id="{F9AA6228-FC24-7F4A-AA14-3054E868BC8B}"/>
                </a:ext>
              </a:extLst>
            </p:cNvPr>
            <p:cNvSpPr/>
            <p:nvPr/>
          </p:nvSpPr>
          <p:spPr>
            <a:xfrm>
              <a:off x="759255" y="1780212"/>
              <a:ext cx="1616068" cy="1440000"/>
            </a:xfrm>
            <a:prstGeom prst="diamon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87ECC0F-F2E3-254C-80C7-CDA273E5A894}"/>
                </a:ext>
              </a:extLst>
            </p:cNvPr>
            <p:cNvSpPr/>
            <p:nvPr/>
          </p:nvSpPr>
          <p:spPr>
            <a:xfrm>
              <a:off x="1049184" y="2064058"/>
              <a:ext cx="1021720" cy="9832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200" dirty="0">
                  <a:latin typeface="Arial" panose="020B0604020202020204" pitchFamily="34" charset="0"/>
                  <a:cs typeface="Arial" panose="020B0604020202020204" pitchFamily="34" charset="0"/>
                </a:rPr>
                <a:t>Les données </a:t>
              </a:r>
            </a:p>
            <a:p>
              <a:pPr algn="ctr"/>
              <a:r>
                <a:rPr lang="fr-FR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ont-elles</a:t>
              </a:r>
              <a:r>
                <a:rPr lang="fr-FR" sz="1200" dirty="0">
                  <a:latin typeface="Arial" panose="020B0604020202020204" pitchFamily="34" charset="0"/>
                  <a:cs typeface="Arial" panose="020B0604020202020204" pitchFamily="34" charset="0"/>
                </a:rPr>
                <a:t> été </a:t>
              </a:r>
            </a:p>
            <a:p>
              <a:pPr algn="ctr"/>
              <a:r>
                <a:rPr lang="fr-FR" sz="1200" dirty="0">
                  <a:latin typeface="Arial" panose="020B0604020202020204" pitchFamily="34" charset="0"/>
                  <a:cs typeface="Arial" panose="020B0604020202020204" pitchFamily="34" charset="0"/>
                </a:rPr>
                <a:t>produites dans le cadre d'une prestation </a:t>
              </a:r>
            </a:p>
            <a:p>
              <a:pPr algn="ctr"/>
              <a:r>
                <a:rPr lang="fr-FR" sz="1200" dirty="0">
                  <a:latin typeface="Arial" panose="020B0604020202020204" pitchFamily="34" charset="0"/>
                  <a:cs typeface="Arial" panose="020B0604020202020204" pitchFamily="34" charset="0"/>
                </a:rPr>
                <a:t>de services ?</a:t>
              </a:r>
            </a:p>
          </p:txBody>
        </p:sp>
      </p:grp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8FBBC155-5CE1-064E-89D3-26C598B2ED32}"/>
              </a:ext>
            </a:extLst>
          </p:cNvPr>
          <p:cNvCxnSpPr>
            <a:stCxn id="4" idx="2"/>
            <a:endCxn id="43" idx="0"/>
          </p:cNvCxnSpPr>
          <p:nvPr/>
        </p:nvCxnSpPr>
        <p:spPr>
          <a:xfrm>
            <a:off x="1223434" y="4036192"/>
            <a:ext cx="1" cy="250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34436382-FA7A-D54F-B8F6-6BD6F81DA868}"/>
              </a:ext>
            </a:extLst>
          </p:cNvPr>
          <p:cNvGrpSpPr/>
          <p:nvPr/>
        </p:nvGrpSpPr>
        <p:grpSpPr>
          <a:xfrm>
            <a:off x="576891" y="6264744"/>
            <a:ext cx="1297963" cy="1341343"/>
            <a:chOff x="963977" y="1457026"/>
            <a:chExt cx="946841" cy="977432"/>
          </a:xfrm>
        </p:grpSpPr>
        <p:sp>
          <p:nvSpPr>
            <p:cNvPr id="58" name="Losange 57">
              <a:extLst>
                <a:ext uri="{FF2B5EF4-FFF2-40B4-BE49-F238E27FC236}">
                  <a16:creationId xmlns:a16="http://schemas.microsoft.com/office/drawing/2014/main" id="{CE326919-A4E0-D44F-AE7B-60BC8C5313B6}"/>
                </a:ext>
              </a:extLst>
            </p:cNvPr>
            <p:cNvSpPr/>
            <p:nvPr/>
          </p:nvSpPr>
          <p:spPr>
            <a:xfrm>
              <a:off x="963977" y="1457026"/>
              <a:ext cx="946841" cy="977432"/>
            </a:xfrm>
            <a:prstGeom prst="diamon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8C215DAE-0FBD-D149-9CFE-D6E4E943B5E2}"/>
                </a:ext>
              </a:extLst>
            </p:cNvPr>
            <p:cNvSpPr/>
            <p:nvPr/>
          </p:nvSpPr>
          <p:spPr>
            <a:xfrm>
              <a:off x="1086977" y="1814483"/>
              <a:ext cx="700839" cy="3364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200" dirty="0">
                  <a:latin typeface="Arial" panose="020B0604020202020204" pitchFamily="34" charset="0"/>
                  <a:cs typeface="Arial" panose="020B0604020202020204" pitchFamily="34" charset="0"/>
                </a:rPr>
                <a:t>S'agit-il </a:t>
              </a:r>
            </a:p>
            <a:p>
              <a:pPr algn="ctr"/>
              <a:r>
                <a:rPr lang="fr-FR" sz="1200" dirty="0">
                  <a:latin typeface="Arial" panose="020B0604020202020204" pitchFamily="34" charset="0"/>
                  <a:cs typeface="Arial" panose="020B0604020202020204" pitchFamily="34" charset="0"/>
                </a:rPr>
                <a:t>de</a:t>
              </a: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AEFBB4F5-C079-304E-8469-E00DB0811465}"/>
              </a:ext>
            </a:extLst>
          </p:cNvPr>
          <p:cNvSpPr/>
          <p:nvPr/>
        </p:nvSpPr>
        <p:spPr>
          <a:xfrm>
            <a:off x="2792419" y="6913830"/>
            <a:ext cx="2452219" cy="6723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Informations de séquençage numérique (ISN) de ressources génétiques (RG)</a:t>
            </a:r>
          </a:p>
        </p:txBody>
      </p:sp>
      <p:sp>
        <p:nvSpPr>
          <p:cNvPr id="70" name="Rectangle : coins arrondis 69">
            <a:extLst>
              <a:ext uri="{FF2B5EF4-FFF2-40B4-BE49-F238E27FC236}">
                <a16:creationId xmlns:a16="http://schemas.microsoft.com/office/drawing/2014/main" id="{4BC63F7F-A50F-4644-BF9B-CF4DE50126C2}"/>
              </a:ext>
            </a:extLst>
          </p:cNvPr>
          <p:cNvSpPr/>
          <p:nvPr/>
        </p:nvSpPr>
        <p:spPr>
          <a:xfrm>
            <a:off x="5756709" y="6874693"/>
            <a:ext cx="3976191" cy="7600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Réutilisation sous conditions.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devez formuler une demande d’accès au point focal du pays de collecte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(Protocole de Nagoya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AF34C0A-88D2-384E-A45F-D49341D9D3BD}"/>
              </a:ext>
            </a:extLst>
          </p:cNvPr>
          <p:cNvSpPr/>
          <p:nvPr/>
        </p:nvSpPr>
        <p:spPr>
          <a:xfrm>
            <a:off x="10181771" y="7019009"/>
            <a:ext cx="1841326" cy="480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Direction Juridique</a:t>
            </a: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8668D701-51B9-B84F-92D6-EBDFC72454AC}"/>
              </a:ext>
            </a:extLst>
          </p:cNvPr>
          <p:cNvCxnSpPr>
            <a:cxnSpLocks/>
            <a:stCxn id="70" idx="3"/>
            <a:endCxn id="71" idx="1"/>
          </p:cNvCxnSpPr>
          <p:nvPr/>
        </p:nvCxnSpPr>
        <p:spPr>
          <a:xfrm>
            <a:off x="9732900" y="7254705"/>
            <a:ext cx="448871" cy="4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en angle 20">
            <a:extLst>
              <a:ext uri="{FF2B5EF4-FFF2-40B4-BE49-F238E27FC236}">
                <a16:creationId xmlns:a16="http://schemas.microsoft.com/office/drawing/2014/main" id="{E6810055-BC73-A54B-AEBB-23D9BAF25E8D}"/>
              </a:ext>
            </a:extLst>
          </p:cNvPr>
          <p:cNvCxnSpPr>
            <a:cxnSpLocks/>
            <a:stCxn id="58" idx="3"/>
            <a:endCxn id="68" idx="1"/>
          </p:cNvCxnSpPr>
          <p:nvPr/>
        </p:nvCxnSpPr>
        <p:spPr>
          <a:xfrm>
            <a:off x="1874854" y="6935416"/>
            <a:ext cx="917565" cy="314584"/>
          </a:xfrm>
          <a:prstGeom prst="bentConnector3">
            <a:avLst>
              <a:gd name="adj1" fmla="val 3238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ZoneTexte 257">
            <a:extLst>
              <a:ext uri="{FF2B5EF4-FFF2-40B4-BE49-F238E27FC236}">
                <a16:creationId xmlns:a16="http://schemas.microsoft.com/office/drawing/2014/main" id="{A10FFA51-2E98-2B4C-8E47-81B401A88958}"/>
              </a:ext>
            </a:extLst>
          </p:cNvPr>
          <p:cNvSpPr txBox="1"/>
          <p:nvPr/>
        </p:nvSpPr>
        <p:spPr>
          <a:xfrm>
            <a:off x="2014423" y="2772446"/>
            <a:ext cx="581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4472C4"/>
                </a:solidFill>
              </a:rPr>
              <a:t>OUI</a:t>
            </a:r>
            <a:endParaRPr lang="fr-FR" sz="1400" dirty="0">
              <a:solidFill>
                <a:srgbClr val="4472C4"/>
              </a:solidFill>
            </a:endParaRPr>
          </a:p>
        </p:txBody>
      </p:sp>
      <p:sp>
        <p:nvSpPr>
          <p:cNvPr id="259" name="ZoneTexte 258">
            <a:extLst>
              <a:ext uri="{FF2B5EF4-FFF2-40B4-BE49-F238E27FC236}">
                <a16:creationId xmlns:a16="http://schemas.microsoft.com/office/drawing/2014/main" id="{4CCE8421-DFA3-A44E-9FBA-D15E47B32F7E}"/>
              </a:ext>
            </a:extLst>
          </p:cNvPr>
          <p:cNvSpPr txBox="1"/>
          <p:nvPr/>
        </p:nvSpPr>
        <p:spPr>
          <a:xfrm>
            <a:off x="1197639" y="3945390"/>
            <a:ext cx="4899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4472C4"/>
                </a:solidFill>
              </a:rPr>
              <a:t>NON</a:t>
            </a:r>
          </a:p>
        </p:txBody>
      </p:sp>
      <p:sp>
        <p:nvSpPr>
          <p:cNvPr id="260" name="ZoneTexte 259">
            <a:extLst>
              <a:ext uri="{FF2B5EF4-FFF2-40B4-BE49-F238E27FC236}">
                <a16:creationId xmlns:a16="http://schemas.microsoft.com/office/drawing/2014/main" id="{0B7AB78C-7D1B-2343-A560-B975CB372A0B}"/>
              </a:ext>
            </a:extLst>
          </p:cNvPr>
          <p:cNvSpPr txBox="1"/>
          <p:nvPr/>
        </p:nvSpPr>
        <p:spPr>
          <a:xfrm>
            <a:off x="2253339" y="4850627"/>
            <a:ext cx="5734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4472C4"/>
                </a:solidFill>
              </a:rPr>
              <a:t>OUI</a:t>
            </a:r>
            <a:endParaRPr lang="fr-FR" sz="1400" dirty="0">
              <a:solidFill>
                <a:srgbClr val="4472C4"/>
              </a:solidFill>
            </a:endParaRPr>
          </a:p>
        </p:txBody>
      </p:sp>
      <p:sp>
        <p:nvSpPr>
          <p:cNvPr id="263" name="ZoneTexte 262">
            <a:extLst>
              <a:ext uri="{FF2B5EF4-FFF2-40B4-BE49-F238E27FC236}">
                <a16:creationId xmlns:a16="http://schemas.microsoft.com/office/drawing/2014/main" id="{62C944FC-E205-DE45-BDF1-910F0BB87945}"/>
              </a:ext>
            </a:extLst>
          </p:cNvPr>
          <p:cNvSpPr txBox="1"/>
          <p:nvPr/>
        </p:nvSpPr>
        <p:spPr>
          <a:xfrm>
            <a:off x="1216312" y="5989904"/>
            <a:ext cx="4899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4472C4"/>
                </a:solidFill>
              </a:rPr>
              <a:t>NON</a:t>
            </a:r>
          </a:p>
        </p:txBody>
      </p:sp>
      <p:sp>
        <p:nvSpPr>
          <p:cNvPr id="266" name="ZoneTexte 265">
            <a:extLst>
              <a:ext uri="{FF2B5EF4-FFF2-40B4-BE49-F238E27FC236}">
                <a16:creationId xmlns:a16="http://schemas.microsoft.com/office/drawing/2014/main" id="{2728B8FC-350E-0243-9829-C8FB827490A2}"/>
              </a:ext>
            </a:extLst>
          </p:cNvPr>
          <p:cNvSpPr txBox="1"/>
          <p:nvPr/>
        </p:nvSpPr>
        <p:spPr>
          <a:xfrm>
            <a:off x="0" y="383062"/>
            <a:ext cx="125999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>
                <a:latin typeface="Times" pitchFamily="2" charset="0"/>
                <a:cs typeface="Arial" panose="020B0604020202020204" pitchFamily="34" charset="0"/>
              </a:rPr>
              <a:t>Logigramme – Questions juridiques liées à la réutilisation des données</a:t>
            </a:r>
          </a:p>
        </p:txBody>
      </p:sp>
      <p:sp>
        <p:nvSpPr>
          <p:cNvPr id="154" name="Rectangle : coins arrondis 153">
            <a:extLst>
              <a:ext uri="{FF2B5EF4-FFF2-40B4-BE49-F238E27FC236}">
                <a16:creationId xmlns:a16="http://schemas.microsoft.com/office/drawing/2014/main" id="{B4324F54-CC7A-9640-AA88-2D7FF4706C0C}"/>
              </a:ext>
            </a:extLst>
          </p:cNvPr>
          <p:cNvSpPr/>
          <p:nvPr/>
        </p:nvSpPr>
        <p:spPr>
          <a:xfrm>
            <a:off x="9611649" y="1836145"/>
            <a:ext cx="2528037" cy="2564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Vérifier les réglementations applicables aux données </a:t>
            </a:r>
          </a:p>
          <a:p>
            <a:pPr algn="ctr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spcAft>
                <a:spcPts val="600"/>
              </a:spcAft>
              <a:buFont typeface="Wingdings" pitchFamily="2" charset="2"/>
              <a:buChar char="à"/>
            </a:pP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2"/>
              </a:rPr>
              <a:t>Voir la partie « données protégées et protégeables » du logigramme sur la diffusion des données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171450" indent="-171450" algn="ctr">
              <a:buFont typeface="Wingdings" pitchFamily="2" charset="2"/>
              <a:buChar char="à"/>
            </a:pP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Se rapprocher des contacts indiqués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Connecteur en angle 12">
            <a:extLst>
              <a:ext uri="{FF2B5EF4-FFF2-40B4-BE49-F238E27FC236}">
                <a16:creationId xmlns:a16="http://schemas.microsoft.com/office/drawing/2014/main" id="{D4322395-4A70-784C-A6E8-DE5C19DDD3CA}"/>
              </a:ext>
            </a:extLst>
          </p:cNvPr>
          <p:cNvCxnSpPr>
            <a:cxnSpLocks/>
            <a:stCxn id="23" idx="3"/>
            <a:endCxn id="154" idx="1"/>
          </p:cNvCxnSpPr>
          <p:nvPr/>
        </p:nvCxnSpPr>
        <p:spPr>
          <a:xfrm>
            <a:off x="9291005" y="1778648"/>
            <a:ext cx="320644" cy="133975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en angle 18">
            <a:extLst>
              <a:ext uri="{FF2B5EF4-FFF2-40B4-BE49-F238E27FC236}">
                <a16:creationId xmlns:a16="http://schemas.microsoft.com/office/drawing/2014/main" id="{4B9A5A36-61E6-7A47-AE28-EE64CFA912DC}"/>
              </a:ext>
            </a:extLst>
          </p:cNvPr>
          <p:cNvCxnSpPr>
            <a:cxnSpLocks/>
            <a:stCxn id="34" idx="3"/>
            <a:endCxn id="154" idx="1"/>
          </p:cNvCxnSpPr>
          <p:nvPr/>
        </p:nvCxnSpPr>
        <p:spPr>
          <a:xfrm flipV="1">
            <a:off x="9291005" y="3118404"/>
            <a:ext cx="320644" cy="124973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81E25749-0906-2349-8A03-1AF25E5C6FE5}"/>
              </a:ext>
            </a:extLst>
          </p:cNvPr>
          <p:cNvCxnSpPr>
            <a:cxnSpLocks/>
            <a:stCxn id="27" idx="3"/>
            <a:endCxn id="154" idx="1"/>
          </p:cNvCxnSpPr>
          <p:nvPr/>
        </p:nvCxnSpPr>
        <p:spPr>
          <a:xfrm>
            <a:off x="9291005" y="3116575"/>
            <a:ext cx="320644" cy="1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en angle 60">
            <a:extLst>
              <a:ext uri="{FF2B5EF4-FFF2-40B4-BE49-F238E27FC236}">
                <a16:creationId xmlns:a16="http://schemas.microsoft.com/office/drawing/2014/main" id="{9CADB0A8-3BA5-8545-96F6-AFC5672E3CBA}"/>
              </a:ext>
            </a:extLst>
          </p:cNvPr>
          <p:cNvCxnSpPr>
            <a:cxnSpLocks/>
            <a:stCxn id="43" idx="3"/>
            <a:endCxn id="34" idx="2"/>
          </p:cNvCxnSpPr>
          <p:nvPr/>
        </p:nvCxnSpPr>
        <p:spPr>
          <a:xfrm flipV="1">
            <a:off x="2205762" y="4818511"/>
            <a:ext cx="5590489" cy="34700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>
            <a:extLst>
              <a:ext uri="{FF2B5EF4-FFF2-40B4-BE49-F238E27FC236}">
                <a16:creationId xmlns:a16="http://schemas.microsoft.com/office/drawing/2014/main" id="{3AD1A335-7D97-6445-AC04-A25F698AC639}"/>
              </a:ext>
            </a:extLst>
          </p:cNvPr>
          <p:cNvCxnSpPr>
            <a:cxnSpLocks/>
            <a:stCxn id="43" idx="2"/>
            <a:endCxn id="58" idx="0"/>
          </p:cNvCxnSpPr>
          <p:nvPr/>
        </p:nvCxnSpPr>
        <p:spPr>
          <a:xfrm>
            <a:off x="1223435" y="6044472"/>
            <a:ext cx="2438" cy="2202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Rectangle 174">
            <a:extLst>
              <a:ext uri="{FF2B5EF4-FFF2-40B4-BE49-F238E27FC236}">
                <a16:creationId xmlns:a16="http://schemas.microsoft.com/office/drawing/2014/main" id="{3D977F19-2697-4146-9BE2-AC273834EE02}"/>
              </a:ext>
            </a:extLst>
          </p:cNvPr>
          <p:cNvSpPr/>
          <p:nvPr/>
        </p:nvSpPr>
        <p:spPr>
          <a:xfrm>
            <a:off x="2803073" y="5323681"/>
            <a:ext cx="4933340" cy="14319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Données à caractère personnel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Données relatives à la sécurité, à la défense ou au secteur scientifique protégé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Données soumises au secret professionnel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Données relatives au secret des affaires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Données soumises au secret statistique (ex : INSEE)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Données protégées par le droit d'auteur</a:t>
            </a:r>
          </a:p>
        </p:txBody>
      </p:sp>
      <p:cxnSp>
        <p:nvCxnSpPr>
          <p:cNvPr id="92" name="Connecteur en angle 91">
            <a:extLst>
              <a:ext uri="{FF2B5EF4-FFF2-40B4-BE49-F238E27FC236}">
                <a16:creationId xmlns:a16="http://schemas.microsoft.com/office/drawing/2014/main" id="{D9199D6C-743E-5944-8A62-3E3AA54AB0CC}"/>
              </a:ext>
            </a:extLst>
          </p:cNvPr>
          <p:cNvCxnSpPr>
            <a:cxnSpLocks/>
            <a:stCxn id="175" idx="3"/>
            <a:endCxn id="154" idx="2"/>
          </p:cNvCxnSpPr>
          <p:nvPr/>
        </p:nvCxnSpPr>
        <p:spPr>
          <a:xfrm flipV="1">
            <a:off x="7736413" y="4400662"/>
            <a:ext cx="3139255" cy="163901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en angle 95">
            <a:extLst>
              <a:ext uri="{FF2B5EF4-FFF2-40B4-BE49-F238E27FC236}">
                <a16:creationId xmlns:a16="http://schemas.microsoft.com/office/drawing/2014/main" id="{23FF6C72-884B-9545-A914-E2981E5D64E0}"/>
              </a:ext>
            </a:extLst>
          </p:cNvPr>
          <p:cNvCxnSpPr>
            <a:cxnSpLocks/>
            <a:stCxn id="58" idx="3"/>
            <a:endCxn id="175" idx="1"/>
          </p:cNvCxnSpPr>
          <p:nvPr/>
        </p:nvCxnSpPr>
        <p:spPr>
          <a:xfrm flipV="1">
            <a:off x="1874854" y="6039673"/>
            <a:ext cx="928219" cy="895743"/>
          </a:xfrm>
          <a:prstGeom prst="bentConnector3">
            <a:avLst>
              <a:gd name="adj1" fmla="val 3197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avec flèche 115">
            <a:extLst>
              <a:ext uri="{FF2B5EF4-FFF2-40B4-BE49-F238E27FC236}">
                <a16:creationId xmlns:a16="http://schemas.microsoft.com/office/drawing/2014/main" id="{7B9ECEC3-D569-5A4E-A269-454D3AFB4191}"/>
              </a:ext>
            </a:extLst>
          </p:cNvPr>
          <p:cNvCxnSpPr>
            <a:cxnSpLocks/>
            <a:stCxn id="68" idx="3"/>
            <a:endCxn id="70" idx="1"/>
          </p:cNvCxnSpPr>
          <p:nvPr/>
        </p:nvCxnSpPr>
        <p:spPr>
          <a:xfrm>
            <a:off x="5244638" y="7250000"/>
            <a:ext cx="512071" cy="47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Rectangle 186">
            <a:extLst>
              <a:ext uri="{FF2B5EF4-FFF2-40B4-BE49-F238E27FC236}">
                <a16:creationId xmlns:a16="http://schemas.microsoft.com/office/drawing/2014/main" id="{337EE356-0E7A-3C44-80DD-79394298422A}"/>
              </a:ext>
            </a:extLst>
          </p:cNvPr>
          <p:cNvSpPr/>
          <p:nvPr/>
        </p:nvSpPr>
        <p:spPr>
          <a:xfrm>
            <a:off x="2782229" y="9182877"/>
            <a:ext cx="2452220" cy="6068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Textes, plans, dessins, graphiques, photos, vidéos, musiques</a:t>
            </a:r>
          </a:p>
        </p:txBody>
      </p:sp>
      <p:sp>
        <p:nvSpPr>
          <p:cNvPr id="188" name="Rectangle : coins arrondis 187">
            <a:extLst>
              <a:ext uri="{FF2B5EF4-FFF2-40B4-BE49-F238E27FC236}">
                <a16:creationId xmlns:a16="http://schemas.microsoft.com/office/drawing/2014/main" id="{AC8B4446-210C-7E47-BF4D-B947829533BF}"/>
              </a:ext>
            </a:extLst>
          </p:cNvPr>
          <p:cNvSpPr/>
          <p:nvPr/>
        </p:nvSpPr>
        <p:spPr>
          <a:xfrm>
            <a:off x="5736332" y="8010023"/>
            <a:ext cx="3976191" cy="14823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Réutilisation possible sous réserve :</a:t>
            </a:r>
          </a:p>
          <a:p>
            <a:pPr marL="171450" indent="-171450" algn="just">
              <a:buFontTx/>
              <a:buChar char="-"/>
            </a:pPr>
            <a:r>
              <a:rPr lang="fr-FR" sz="1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Qu’en l’absence de licence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vous demandiez l’autorisation de l’auteur ou éditeur ; </a:t>
            </a:r>
          </a:p>
          <a:p>
            <a:pPr marL="171450" indent="-171450" algn="just">
              <a:buFontTx/>
              <a:buChar char="-"/>
            </a:pPr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r-FR" sz="1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Qu’en présence d’une licence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vous vérifiiez les conditions de réutilisation et de citation</a:t>
            </a: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A8CB25AB-8D05-334C-ACB4-BDC7A1466E38}"/>
              </a:ext>
            </a:extLst>
          </p:cNvPr>
          <p:cNvSpPr/>
          <p:nvPr/>
        </p:nvSpPr>
        <p:spPr>
          <a:xfrm>
            <a:off x="10181771" y="9187937"/>
            <a:ext cx="1841326" cy="5967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Direction Juridique</a:t>
            </a: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E9D10E23-CF66-1540-A155-6C6163EFAB98}"/>
              </a:ext>
            </a:extLst>
          </p:cNvPr>
          <p:cNvSpPr/>
          <p:nvPr/>
        </p:nvSpPr>
        <p:spPr>
          <a:xfrm>
            <a:off x="2792418" y="11530174"/>
            <a:ext cx="2452220" cy="3898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Brevet d’invention</a:t>
            </a:r>
          </a:p>
        </p:txBody>
      </p:sp>
      <p:sp>
        <p:nvSpPr>
          <p:cNvPr id="222" name="Rectangle : coins arrondis 221">
            <a:extLst>
              <a:ext uri="{FF2B5EF4-FFF2-40B4-BE49-F238E27FC236}">
                <a16:creationId xmlns:a16="http://schemas.microsoft.com/office/drawing/2014/main" id="{4CD2911F-E7E9-5F43-96D9-2CCE7F1B1401}"/>
              </a:ext>
            </a:extLst>
          </p:cNvPr>
          <p:cNvSpPr/>
          <p:nvPr/>
        </p:nvSpPr>
        <p:spPr>
          <a:xfrm>
            <a:off x="5747371" y="10849507"/>
            <a:ext cx="3976191" cy="7622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Réutilisation sous réserve de l’autorisation du titulaire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brevet</a:t>
            </a: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27F10A62-DD44-6048-809D-73F91FE29F07}"/>
              </a:ext>
            </a:extLst>
          </p:cNvPr>
          <p:cNvSpPr/>
          <p:nvPr/>
        </p:nvSpPr>
        <p:spPr>
          <a:xfrm>
            <a:off x="10181771" y="11084630"/>
            <a:ext cx="1841326" cy="12952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Direction Propriété intellectuelle et Transfert de Technologie</a:t>
            </a: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8E57924B-B9D5-E34B-94B8-7AC8B4413016}"/>
              </a:ext>
            </a:extLst>
          </p:cNvPr>
          <p:cNvSpPr/>
          <p:nvPr/>
        </p:nvSpPr>
        <p:spPr>
          <a:xfrm>
            <a:off x="2817523" y="13146878"/>
            <a:ext cx="2452220" cy="3898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Base de données</a:t>
            </a:r>
          </a:p>
        </p:txBody>
      </p:sp>
      <p:sp>
        <p:nvSpPr>
          <p:cNvPr id="229" name="Rectangle : coins arrondis 228">
            <a:extLst>
              <a:ext uri="{FF2B5EF4-FFF2-40B4-BE49-F238E27FC236}">
                <a16:creationId xmlns:a16="http://schemas.microsoft.com/office/drawing/2014/main" id="{DD42067D-E546-ED41-AD02-CAAF50AE6CFD}"/>
              </a:ext>
            </a:extLst>
          </p:cNvPr>
          <p:cNvSpPr/>
          <p:nvPr/>
        </p:nvSpPr>
        <p:spPr>
          <a:xfrm>
            <a:off x="5747369" y="12923765"/>
            <a:ext cx="3976191" cy="83643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Extraction et Réutilisation sous réserve de l’autorisation du producteur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C5279132-B43D-7242-A62F-658851A20AF9}"/>
              </a:ext>
            </a:extLst>
          </p:cNvPr>
          <p:cNvSpPr/>
          <p:nvPr/>
        </p:nvSpPr>
        <p:spPr>
          <a:xfrm>
            <a:off x="10181771" y="12757479"/>
            <a:ext cx="1841326" cy="116709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  <a:endParaRPr lang="fr-FR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Direction Propriété intellectuelle et Transfert de Technologie</a:t>
            </a:r>
          </a:p>
        </p:txBody>
      </p:sp>
      <p:cxnSp>
        <p:nvCxnSpPr>
          <p:cNvPr id="234" name="Connecteur droit avec flèche 233">
            <a:extLst>
              <a:ext uri="{FF2B5EF4-FFF2-40B4-BE49-F238E27FC236}">
                <a16:creationId xmlns:a16="http://schemas.microsoft.com/office/drawing/2014/main" id="{DDCC0E95-1C21-B642-8384-898D26C2CD64}"/>
              </a:ext>
            </a:extLst>
          </p:cNvPr>
          <p:cNvCxnSpPr>
            <a:cxnSpLocks/>
            <a:stCxn id="229" idx="3"/>
            <a:endCxn id="233" idx="1"/>
          </p:cNvCxnSpPr>
          <p:nvPr/>
        </p:nvCxnSpPr>
        <p:spPr>
          <a:xfrm flipV="1">
            <a:off x="9723560" y="13341025"/>
            <a:ext cx="458211" cy="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cteur droit avec flèche 234">
            <a:extLst>
              <a:ext uri="{FF2B5EF4-FFF2-40B4-BE49-F238E27FC236}">
                <a16:creationId xmlns:a16="http://schemas.microsoft.com/office/drawing/2014/main" id="{9545AE95-D538-0645-BF13-3D5157E9CE09}"/>
              </a:ext>
            </a:extLst>
          </p:cNvPr>
          <p:cNvCxnSpPr>
            <a:cxnSpLocks/>
            <a:stCxn id="227" idx="3"/>
            <a:endCxn id="229" idx="1"/>
          </p:cNvCxnSpPr>
          <p:nvPr/>
        </p:nvCxnSpPr>
        <p:spPr>
          <a:xfrm>
            <a:off x="5269743" y="13341800"/>
            <a:ext cx="477626" cy="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Rectangle 239">
            <a:extLst>
              <a:ext uri="{FF2B5EF4-FFF2-40B4-BE49-F238E27FC236}">
                <a16:creationId xmlns:a16="http://schemas.microsoft.com/office/drawing/2014/main" id="{63076CA8-CE5A-FE48-A205-F9614780C336}"/>
              </a:ext>
            </a:extLst>
          </p:cNvPr>
          <p:cNvSpPr/>
          <p:nvPr/>
        </p:nvSpPr>
        <p:spPr>
          <a:xfrm>
            <a:off x="2803073" y="14219491"/>
            <a:ext cx="2452220" cy="68565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Code informatique ou logiciel (et leur documentation associée)</a:t>
            </a:r>
          </a:p>
        </p:txBody>
      </p:sp>
      <p:sp>
        <p:nvSpPr>
          <p:cNvPr id="241" name="Rectangle : coins arrondis 240">
            <a:extLst>
              <a:ext uri="{FF2B5EF4-FFF2-40B4-BE49-F238E27FC236}">
                <a16:creationId xmlns:a16="http://schemas.microsoft.com/office/drawing/2014/main" id="{D003A4D0-F212-FB4A-9DBE-6C7769AF9EDD}"/>
              </a:ext>
            </a:extLst>
          </p:cNvPr>
          <p:cNvSpPr/>
          <p:nvPr/>
        </p:nvSpPr>
        <p:spPr>
          <a:xfrm>
            <a:off x="5747370" y="14082945"/>
            <a:ext cx="3976191" cy="96025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Réutilisation sous conditions. </a:t>
            </a:r>
          </a:p>
          <a:p>
            <a:pPr algn="just">
              <a:spcAft>
                <a:spcPts val="600"/>
              </a:spcAft>
            </a:pP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présence d’une licence (même d’une licence Open Source), vérifiez les conditions de réutilisation du code d’un tiers</a:t>
            </a: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16E71E39-3470-8D46-AE4A-4FA73A07A233}"/>
              </a:ext>
            </a:extLst>
          </p:cNvPr>
          <p:cNvSpPr/>
          <p:nvPr/>
        </p:nvSpPr>
        <p:spPr>
          <a:xfrm>
            <a:off x="10181771" y="14020528"/>
            <a:ext cx="1841326" cy="10885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</a:p>
          <a:p>
            <a:pPr algn="ctr"/>
            <a:r>
              <a:rPr lang="fr-F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Direction Propriété intellectuelle et Transfert de Technologie</a:t>
            </a:r>
          </a:p>
        </p:txBody>
      </p:sp>
      <p:cxnSp>
        <p:nvCxnSpPr>
          <p:cNvPr id="245" name="Connecteur droit avec flèche 244">
            <a:extLst>
              <a:ext uri="{FF2B5EF4-FFF2-40B4-BE49-F238E27FC236}">
                <a16:creationId xmlns:a16="http://schemas.microsoft.com/office/drawing/2014/main" id="{5A79AE65-AF83-B64B-94DE-2EE6553677EA}"/>
              </a:ext>
            </a:extLst>
          </p:cNvPr>
          <p:cNvCxnSpPr>
            <a:cxnSpLocks/>
            <a:stCxn id="241" idx="3"/>
            <a:endCxn id="243" idx="1"/>
          </p:cNvCxnSpPr>
          <p:nvPr/>
        </p:nvCxnSpPr>
        <p:spPr>
          <a:xfrm>
            <a:off x="9723561" y="14563072"/>
            <a:ext cx="458210" cy="1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necteur droit avec flèche 246">
            <a:extLst>
              <a:ext uri="{FF2B5EF4-FFF2-40B4-BE49-F238E27FC236}">
                <a16:creationId xmlns:a16="http://schemas.microsoft.com/office/drawing/2014/main" id="{E232B2BF-2549-D043-8BE7-80A6153660C5}"/>
              </a:ext>
            </a:extLst>
          </p:cNvPr>
          <p:cNvCxnSpPr>
            <a:cxnSpLocks/>
            <a:stCxn id="240" idx="3"/>
            <a:endCxn id="241" idx="1"/>
          </p:cNvCxnSpPr>
          <p:nvPr/>
        </p:nvCxnSpPr>
        <p:spPr>
          <a:xfrm>
            <a:off x="5255293" y="14562320"/>
            <a:ext cx="492077" cy="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Rectangle 248">
            <a:extLst>
              <a:ext uri="{FF2B5EF4-FFF2-40B4-BE49-F238E27FC236}">
                <a16:creationId xmlns:a16="http://schemas.microsoft.com/office/drawing/2014/main" id="{23742B5B-8DC7-AA41-8B6B-D3EBD388166B}"/>
              </a:ext>
            </a:extLst>
          </p:cNvPr>
          <p:cNvSpPr/>
          <p:nvPr/>
        </p:nvSpPr>
        <p:spPr>
          <a:xfrm>
            <a:off x="2826801" y="15488374"/>
            <a:ext cx="2452220" cy="3898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Autres</a:t>
            </a:r>
          </a:p>
        </p:txBody>
      </p:sp>
      <p:sp>
        <p:nvSpPr>
          <p:cNvPr id="250" name="Rectangle : coins arrondis 249">
            <a:extLst>
              <a:ext uri="{FF2B5EF4-FFF2-40B4-BE49-F238E27FC236}">
                <a16:creationId xmlns:a16="http://schemas.microsoft.com/office/drawing/2014/main" id="{8C5109AA-F2D6-1F4A-83E5-52019CAB45E2}"/>
              </a:ext>
            </a:extLst>
          </p:cNvPr>
          <p:cNvSpPr/>
          <p:nvPr/>
        </p:nvSpPr>
        <p:spPr>
          <a:xfrm>
            <a:off x="5747371" y="15176639"/>
            <a:ext cx="3976191" cy="101663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Réutilisation possible </a:t>
            </a:r>
          </a:p>
          <a:p>
            <a:pPr algn="ctr">
              <a:spcAft>
                <a:spcPts val="600"/>
              </a:spcAft>
            </a:pP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  <a:hlinkClick r:id="rId2"/>
              </a:rPr>
              <a:t>Si l’acte de réutilisation implique une diffusion, voir les conditions de diffusion dans le logigramme dédié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  <a:hlinkClick r:id="rId3"/>
            </a:endParaRPr>
          </a:p>
        </p:txBody>
      </p:sp>
      <p:cxnSp>
        <p:nvCxnSpPr>
          <p:cNvPr id="253" name="Connecteur droit avec flèche 252">
            <a:extLst>
              <a:ext uri="{FF2B5EF4-FFF2-40B4-BE49-F238E27FC236}">
                <a16:creationId xmlns:a16="http://schemas.microsoft.com/office/drawing/2014/main" id="{02D08454-4389-D941-B7E5-DF81BDC018B7}"/>
              </a:ext>
            </a:extLst>
          </p:cNvPr>
          <p:cNvCxnSpPr>
            <a:cxnSpLocks/>
            <a:stCxn id="249" idx="3"/>
            <a:endCxn id="250" idx="1"/>
          </p:cNvCxnSpPr>
          <p:nvPr/>
        </p:nvCxnSpPr>
        <p:spPr>
          <a:xfrm>
            <a:off x="5279021" y="15683296"/>
            <a:ext cx="468350" cy="1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cteur en angle 194">
            <a:extLst>
              <a:ext uri="{FF2B5EF4-FFF2-40B4-BE49-F238E27FC236}">
                <a16:creationId xmlns:a16="http://schemas.microsoft.com/office/drawing/2014/main" id="{D1DA30EF-700E-CB46-B894-698FD28AF9DB}"/>
              </a:ext>
            </a:extLst>
          </p:cNvPr>
          <p:cNvCxnSpPr>
            <a:cxnSpLocks/>
            <a:stCxn id="58" idx="3"/>
            <a:endCxn id="187" idx="1"/>
          </p:cNvCxnSpPr>
          <p:nvPr/>
        </p:nvCxnSpPr>
        <p:spPr>
          <a:xfrm>
            <a:off x="1874854" y="6935416"/>
            <a:ext cx="907375" cy="2550906"/>
          </a:xfrm>
          <a:prstGeom prst="bentConnector3">
            <a:avLst>
              <a:gd name="adj1" fmla="val 3261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cteur en angle 198">
            <a:extLst>
              <a:ext uri="{FF2B5EF4-FFF2-40B4-BE49-F238E27FC236}">
                <a16:creationId xmlns:a16="http://schemas.microsoft.com/office/drawing/2014/main" id="{275A3B3B-EC9F-C448-8B5B-6EC87D4B67F2}"/>
              </a:ext>
            </a:extLst>
          </p:cNvPr>
          <p:cNvCxnSpPr>
            <a:cxnSpLocks/>
            <a:stCxn id="58" idx="3"/>
            <a:endCxn id="221" idx="1"/>
          </p:cNvCxnSpPr>
          <p:nvPr/>
        </p:nvCxnSpPr>
        <p:spPr>
          <a:xfrm>
            <a:off x="1874854" y="6935416"/>
            <a:ext cx="917564" cy="4789680"/>
          </a:xfrm>
          <a:prstGeom prst="bentConnector3">
            <a:avLst>
              <a:gd name="adj1" fmla="val 3211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cteur en angle 200">
            <a:extLst>
              <a:ext uri="{FF2B5EF4-FFF2-40B4-BE49-F238E27FC236}">
                <a16:creationId xmlns:a16="http://schemas.microsoft.com/office/drawing/2014/main" id="{BDDB5D39-4A2A-F049-8620-65219256D0AD}"/>
              </a:ext>
            </a:extLst>
          </p:cNvPr>
          <p:cNvCxnSpPr>
            <a:cxnSpLocks/>
            <a:stCxn id="58" idx="3"/>
            <a:endCxn id="227" idx="1"/>
          </p:cNvCxnSpPr>
          <p:nvPr/>
        </p:nvCxnSpPr>
        <p:spPr>
          <a:xfrm>
            <a:off x="1874854" y="6935416"/>
            <a:ext cx="942669" cy="6406384"/>
          </a:xfrm>
          <a:prstGeom prst="bentConnector3">
            <a:avLst>
              <a:gd name="adj1" fmla="val 3138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cteur en angle 203">
            <a:extLst>
              <a:ext uri="{FF2B5EF4-FFF2-40B4-BE49-F238E27FC236}">
                <a16:creationId xmlns:a16="http://schemas.microsoft.com/office/drawing/2014/main" id="{B4CC05EF-1425-D947-BBAE-405CBD3EABF9}"/>
              </a:ext>
            </a:extLst>
          </p:cNvPr>
          <p:cNvCxnSpPr>
            <a:cxnSpLocks/>
            <a:stCxn id="58" idx="3"/>
            <a:endCxn id="240" idx="1"/>
          </p:cNvCxnSpPr>
          <p:nvPr/>
        </p:nvCxnSpPr>
        <p:spPr>
          <a:xfrm>
            <a:off x="1874854" y="6935416"/>
            <a:ext cx="928219" cy="7626904"/>
          </a:xfrm>
          <a:prstGeom prst="bentConnector3">
            <a:avLst>
              <a:gd name="adj1" fmla="val 3167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cteur en angle 209">
            <a:extLst>
              <a:ext uri="{FF2B5EF4-FFF2-40B4-BE49-F238E27FC236}">
                <a16:creationId xmlns:a16="http://schemas.microsoft.com/office/drawing/2014/main" id="{89DF4A2F-ED37-B746-8FBC-9A2F4B9AFA5B}"/>
              </a:ext>
            </a:extLst>
          </p:cNvPr>
          <p:cNvCxnSpPr>
            <a:cxnSpLocks/>
            <a:stCxn id="58" idx="3"/>
            <a:endCxn id="249" idx="1"/>
          </p:cNvCxnSpPr>
          <p:nvPr/>
        </p:nvCxnSpPr>
        <p:spPr>
          <a:xfrm>
            <a:off x="1874854" y="6935416"/>
            <a:ext cx="951947" cy="8747880"/>
          </a:xfrm>
          <a:prstGeom prst="bentConnector3">
            <a:avLst>
              <a:gd name="adj1" fmla="val 3097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Rectangle 253">
            <a:extLst>
              <a:ext uri="{FF2B5EF4-FFF2-40B4-BE49-F238E27FC236}">
                <a16:creationId xmlns:a16="http://schemas.microsoft.com/office/drawing/2014/main" id="{BEAD5987-99E8-F242-9A4B-538A937FC134}"/>
              </a:ext>
            </a:extLst>
          </p:cNvPr>
          <p:cNvSpPr/>
          <p:nvPr/>
        </p:nvSpPr>
        <p:spPr>
          <a:xfrm>
            <a:off x="552574" y="16405146"/>
            <a:ext cx="11470523" cy="535024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rappel, si votre réutilisation implique une diffusion, </a:t>
            </a:r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consultez le </a:t>
            </a:r>
            <a:r>
              <a:rPr lang="fr-FR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logigramme </a:t>
            </a:r>
            <a:r>
              <a:rPr lang="fr-FR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dédié</a:t>
            </a:r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0" name="Connecteur droit 79">
            <a:extLst>
              <a:ext uri="{FF2B5EF4-FFF2-40B4-BE49-F238E27FC236}">
                <a16:creationId xmlns:a16="http://schemas.microsoft.com/office/drawing/2014/main" id="{6EDD4FD9-278B-B44F-91E7-680B62A48A83}"/>
              </a:ext>
            </a:extLst>
          </p:cNvPr>
          <p:cNvCxnSpPr>
            <a:cxnSpLocks/>
          </p:cNvCxnSpPr>
          <p:nvPr/>
        </p:nvCxnSpPr>
        <p:spPr>
          <a:xfrm>
            <a:off x="0" y="17275262"/>
            <a:ext cx="125999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ZoneTexte 80">
            <a:extLst>
              <a:ext uri="{FF2B5EF4-FFF2-40B4-BE49-F238E27FC236}">
                <a16:creationId xmlns:a16="http://schemas.microsoft.com/office/drawing/2014/main" id="{7BAA8FE8-6395-6044-AF2B-32298C072B61}"/>
              </a:ext>
            </a:extLst>
          </p:cNvPr>
          <p:cNvSpPr txBox="1"/>
          <p:nvPr/>
        </p:nvSpPr>
        <p:spPr>
          <a:xfrm>
            <a:off x="430306" y="17360154"/>
            <a:ext cx="1216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LOGIGRAMME – QUESTIONS JURIDIQUES - RÉUTILISATION DES DONNÉES / Emilie COTTE – Fanny SÉBIRE   </a:t>
            </a:r>
          </a:p>
        </p:txBody>
      </p:sp>
      <p:sp>
        <p:nvSpPr>
          <p:cNvPr id="82" name="Rectangle : coins arrondis 81">
            <a:extLst>
              <a:ext uri="{FF2B5EF4-FFF2-40B4-BE49-F238E27FC236}">
                <a16:creationId xmlns:a16="http://schemas.microsoft.com/office/drawing/2014/main" id="{93440C52-1054-B644-8655-39B9C6A6A4CC}"/>
              </a:ext>
            </a:extLst>
          </p:cNvPr>
          <p:cNvSpPr/>
          <p:nvPr/>
        </p:nvSpPr>
        <p:spPr>
          <a:xfrm>
            <a:off x="5756709" y="9815157"/>
            <a:ext cx="3976191" cy="80776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Réutilisation autorisée pour exception de courte citation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reproduction autorisée d’un court extrait de l’œuvre</a:t>
            </a:r>
          </a:p>
        </p:txBody>
      </p:sp>
      <p:cxnSp>
        <p:nvCxnSpPr>
          <p:cNvPr id="15" name="Connecteur en angle 14">
            <a:extLst>
              <a:ext uri="{FF2B5EF4-FFF2-40B4-BE49-F238E27FC236}">
                <a16:creationId xmlns:a16="http://schemas.microsoft.com/office/drawing/2014/main" id="{8259BF15-834E-6346-83DE-1816C040E90B}"/>
              </a:ext>
            </a:extLst>
          </p:cNvPr>
          <p:cNvCxnSpPr>
            <a:cxnSpLocks/>
            <a:stCxn id="187" idx="3"/>
            <a:endCxn id="188" idx="1"/>
          </p:cNvCxnSpPr>
          <p:nvPr/>
        </p:nvCxnSpPr>
        <p:spPr>
          <a:xfrm flipV="1">
            <a:off x="5234449" y="8751217"/>
            <a:ext cx="501883" cy="73510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en angle 19">
            <a:extLst>
              <a:ext uri="{FF2B5EF4-FFF2-40B4-BE49-F238E27FC236}">
                <a16:creationId xmlns:a16="http://schemas.microsoft.com/office/drawing/2014/main" id="{5CF2FCD5-2E3A-A54F-8910-102B3112BEC0}"/>
              </a:ext>
            </a:extLst>
          </p:cNvPr>
          <p:cNvCxnSpPr>
            <a:cxnSpLocks/>
            <a:stCxn id="187" idx="3"/>
            <a:endCxn id="82" idx="1"/>
          </p:cNvCxnSpPr>
          <p:nvPr/>
        </p:nvCxnSpPr>
        <p:spPr>
          <a:xfrm>
            <a:off x="5234449" y="9486322"/>
            <a:ext cx="522260" cy="732716"/>
          </a:xfrm>
          <a:prstGeom prst="bentConnector3">
            <a:avLst>
              <a:gd name="adj1" fmla="val 4818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en angle 30">
            <a:extLst>
              <a:ext uri="{FF2B5EF4-FFF2-40B4-BE49-F238E27FC236}">
                <a16:creationId xmlns:a16="http://schemas.microsoft.com/office/drawing/2014/main" id="{45217A1E-F95A-6F49-A188-91C179945DC5}"/>
              </a:ext>
            </a:extLst>
          </p:cNvPr>
          <p:cNvCxnSpPr>
            <a:cxnSpLocks/>
            <a:stCxn id="82" idx="3"/>
            <a:endCxn id="189" idx="1"/>
          </p:cNvCxnSpPr>
          <p:nvPr/>
        </p:nvCxnSpPr>
        <p:spPr>
          <a:xfrm flipV="1">
            <a:off x="9732900" y="9486321"/>
            <a:ext cx="448871" cy="73271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en angle 35">
            <a:extLst>
              <a:ext uri="{FF2B5EF4-FFF2-40B4-BE49-F238E27FC236}">
                <a16:creationId xmlns:a16="http://schemas.microsoft.com/office/drawing/2014/main" id="{E0C86EF1-F9A0-7846-9407-309D2A74F2E3}"/>
              </a:ext>
            </a:extLst>
          </p:cNvPr>
          <p:cNvCxnSpPr>
            <a:cxnSpLocks/>
            <a:stCxn id="188" idx="3"/>
            <a:endCxn id="189" idx="1"/>
          </p:cNvCxnSpPr>
          <p:nvPr/>
        </p:nvCxnSpPr>
        <p:spPr>
          <a:xfrm>
            <a:off x="9712523" y="8751217"/>
            <a:ext cx="469248" cy="73510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 : coins arrondis 94">
            <a:extLst>
              <a:ext uri="{FF2B5EF4-FFF2-40B4-BE49-F238E27FC236}">
                <a16:creationId xmlns:a16="http://schemas.microsoft.com/office/drawing/2014/main" id="{5A23CDC0-1AE7-444C-8B95-0B51A911C3AB}"/>
              </a:ext>
            </a:extLst>
          </p:cNvPr>
          <p:cNvSpPr/>
          <p:nvPr/>
        </p:nvSpPr>
        <p:spPr>
          <a:xfrm>
            <a:off x="5756709" y="11837969"/>
            <a:ext cx="3976191" cy="85856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Réutilisation autorisée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des fins de recherche expérimentale et/ou de reproductibilité de l’invention</a:t>
            </a:r>
          </a:p>
        </p:txBody>
      </p:sp>
      <p:cxnSp>
        <p:nvCxnSpPr>
          <p:cNvPr id="98" name="Connecteur en angle 97">
            <a:extLst>
              <a:ext uri="{FF2B5EF4-FFF2-40B4-BE49-F238E27FC236}">
                <a16:creationId xmlns:a16="http://schemas.microsoft.com/office/drawing/2014/main" id="{D14D4B46-2917-134F-9B72-5AC1288589F4}"/>
              </a:ext>
            </a:extLst>
          </p:cNvPr>
          <p:cNvCxnSpPr>
            <a:cxnSpLocks/>
            <a:stCxn id="221" idx="3"/>
            <a:endCxn id="222" idx="1"/>
          </p:cNvCxnSpPr>
          <p:nvPr/>
        </p:nvCxnSpPr>
        <p:spPr>
          <a:xfrm flipV="1">
            <a:off x="5244638" y="11230643"/>
            <a:ext cx="502733" cy="49445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en angle 98">
            <a:extLst>
              <a:ext uri="{FF2B5EF4-FFF2-40B4-BE49-F238E27FC236}">
                <a16:creationId xmlns:a16="http://schemas.microsoft.com/office/drawing/2014/main" id="{79B98CFC-1718-0849-8268-813F44B53D3B}"/>
              </a:ext>
            </a:extLst>
          </p:cNvPr>
          <p:cNvCxnSpPr>
            <a:cxnSpLocks/>
            <a:stCxn id="221" idx="3"/>
            <a:endCxn id="95" idx="1"/>
          </p:cNvCxnSpPr>
          <p:nvPr/>
        </p:nvCxnSpPr>
        <p:spPr>
          <a:xfrm>
            <a:off x="5244638" y="11725096"/>
            <a:ext cx="512071" cy="542154"/>
          </a:xfrm>
          <a:prstGeom prst="bentConnector3">
            <a:avLst>
              <a:gd name="adj1" fmla="val 4887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en angle 103">
            <a:extLst>
              <a:ext uri="{FF2B5EF4-FFF2-40B4-BE49-F238E27FC236}">
                <a16:creationId xmlns:a16="http://schemas.microsoft.com/office/drawing/2014/main" id="{440BA2EE-5430-6C49-B39F-98038003879E}"/>
              </a:ext>
            </a:extLst>
          </p:cNvPr>
          <p:cNvCxnSpPr>
            <a:cxnSpLocks/>
            <a:stCxn id="95" idx="3"/>
            <a:endCxn id="223" idx="1"/>
          </p:cNvCxnSpPr>
          <p:nvPr/>
        </p:nvCxnSpPr>
        <p:spPr>
          <a:xfrm flipV="1">
            <a:off x="9732900" y="11732253"/>
            <a:ext cx="448871" cy="534997"/>
          </a:xfrm>
          <a:prstGeom prst="bentConnector3">
            <a:avLst>
              <a:gd name="adj1" fmla="val 4888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en angle 104">
            <a:extLst>
              <a:ext uri="{FF2B5EF4-FFF2-40B4-BE49-F238E27FC236}">
                <a16:creationId xmlns:a16="http://schemas.microsoft.com/office/drawing/2014/main" id="{8EC6B19B-1968-5049-A197-3102E97935E6}"/>
              </a:ext>
            </a:extLst>
          </p:cNvPr>
          <p:cNvCxnSpPr>
            <a:cxnSpLocks/>
            <a:stCxn id="222" idx="3"/>
            <a:endCxn id="223" idx="1"/>
          </p:cNvCxnSpPr>
          <p:nvPr/>
        </p:nvCxnSpPr>
        <p:spPr>
          <a:xfrm>
            <a:off x="9723562" y="11230643"/>
            <a:ext cx="458209" cy="50161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6603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7703</TotalTime>
  <Words>416</Words>
  <Application>Microsoft Office PowerPoint</Application>
  <PresentationFormat>Personnalisé</PresentationFormat>
  <Paragraphs>63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  SEBIRE</dc:creator>
  <cp:lastModifiedBy>Fanny  SEBIRE</cp:lastModifiedBy>
  <cp:revision>81</cp:revision>
  <cp:lastPrinted>2021-10-07T10:53:51Z</cp:lastPrinted>
  <dcterms:created xsi:type="dcterms:W3CDTF">2021-05-17T15:54:18Z</dcterms:created>
  <dcterms:modified xsi:type="dcterms:W3CDTF">2022-02-25T14:49:44Z</dcterms:modified>
</cp:coreProperties>
</file>